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1" d="100"/>
          <a:sy n="41" d="100"/>
        </p:scale>
        <p:origin x="748" y="4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7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029913" y="1030890"/>
            <a:ext cx="1103719" cy="12911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6158147" y="1030890"/>
            <a:ext cx="1099810" cy="1291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029913" y="1030890"/>
            <a:ext cx="1103719" cy="1291172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191069" y="1826418"/>
            <a:ext cx="11905860" cy="59251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146919" y="3164827"/>
            <a:ext cx="13994160" cy="46259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8287999" cy="1028699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29913" y="1030890"/>
              <a:ext cx="1103719" cy="1291172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29913" y="7969150"/>
              <a:ext cx="1103719" cy="1291172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158147" y="7969150"/>
              <a:ext cx="1099810" cy="1291172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158147" y="1030890"/>
              <a:ext cx="1099810" cy="1291172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9913" y="1030893"/>
            <a:ext cx="1103719" cy="12911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6158147" y="1030893"/>
            <a:ext cx="1099810" cy="1291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980079" y="1226231"/>
            <a:ext cx="6327775" cy="746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700" b="0" i="1" spc="1235" dirty="0">
                <a:solidFill>
                  <a:srgbClr val="F9BF40"/>
                </a:solidFill>
                <a:latin typeface="Arial"/>
                <a:cs typeface="Arial"/>
              </a:rPr>
              <a:t>GO</a:t>
            </a:r>
            <a:r>
              <a:rPr sz="4600" b="0" i="1" spc="1235" dirty="0">
                <a:solidFill>
                  <a:srgbClr val="F9BF40"/>
                </a:solidFill>
                <a:latin typeface="Noto Sans Display Condensed ExtraBold"/>
                <a:cs typeface="Noto Sans Display Condensed ExtraBold"/>
              </a:rPr>
              <a:t>-</a:t>
            </a:r>
            <a:r>
              <a:rPr sz="4700" b="0" i="1" spc="1235" dirty="0">
                <a:solidFill>
                  <a:srgbClr val="F9BF40"/>
                </a:solidFill>
                <a:latin typeface="Arial"/>
                <a:cs typeface="Arial"/>
              </a:rPr>
              <a:t>TO</a:t>
            </a:r>
            <a:r>
              <a:rPr sz="4700" b="0" i="1" spc="-335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4700" b="0" i="1" spc="1260" dirty="0">
                <a:solidFill>
                  <a:srgbClr val="F9BF40"/>
                </a:solidFill>
                <a:latin typeface="Arial"/>
                <a:cs typeface="Arial"/>
              </a:rPr>
              <a:t>MARKET</a:t>
            </a:r>
            <a:endParaRPr sz="47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ctr">
              <a:lnSpc>
                <a:spcPct val="116599"/>
              </a:lnSpc>
              <a:spcBef>
                <a:spcPts val="95"/>
              </a:spcBef>
            </a:pPr>
            <a:r>
              <a:rPr spc="120" dirty="0"/>
              <a:t>GEMA </a:t>
            </a:r>
            <a:r>
              <a:rPr spc="165" dirty="0"/>
              <a:t>aims </a:t>
            </a:r>
            <a:r>
              <a:rPr spc="204" dirty="0"/>
              <a:t>to </a:t>
            </a:r>
            <a:r>
              <a:rPr spc="170" dirty="0"/>
              <a:t>define </a:t>
            </a:r>
            <a:r>
              <a:rPr spc="465" dirty="0"/>
              <a:t>a </a:t>
            </a:r>
            <a:r>
              <a:rPr spc="254" dirty="0"/>
              <a:t>product-market </a:t>
            </a:r>
            <a:r>
              <a:rPr spc="225" dirty="0"/>
              <a:t>loyalty </a:t>
            </a:r>
            <a:r>
              <a:rPr spc="105" dirty="0"/>
              <a:t>solution  </a:t>
            </a:r>
            <a:r>
              <a:rPr spc="145" dirty="0"/>
              <a:t>according </a:t>
            </a:r>
            <a:r>
              <a:rPr spc="204" dirty="0"/>
              <a:t>to </a:t>
            </a:r>
            <a:r>
              <a:rPr spc="185" dirty="0"/>
              <a:t>same </a:t>
            </a:r>
            <a:r>
              <a:rPr spc="130" dirty="0"/>
              <a:t>needs. </a:t>
            </a:r>
            <a:r>
              <a:rPr spc="60" dirty="0"/>
              <a:t>To </a:t>
            </a:r>
            <a:r>
              <a:rPr spc="170" dirty="0"/>
              <a:t>define </a:t>
            </a:r>
            <a:r>
              <a:rPr spc="465" dirty="0"/>
              <a:t>a </a:t>
            </a:r>
            <a:r>
              <a:rPr spc="225" dirty="0"/>
              <a:t>minimum </a:t>
            </a:r>
            <a:r>
              <a:rPr spc="220" dirty="0"/>
              <a:t>viable  </a:t>
            </a:r>
            <a:r>
              <a:rPr spc="155" dirty="0"/>
              <a:t>segment</a:t>
            </a:r>
            <a:r>
              <a:rPr spc="-25" dirty="0"/>
              <a:t> </a:t>
            </a:r>
            <a:r>
              <a:rPr spc="204" dirty="0"/>
              <a:t>to</a:t>
            </a:r>
            <a:r>
              <a:rPr spc="-20" dirty="0"/>
              <a:t> </a:t>
            </a:r>
            <a:r>
              <a:rPr spc="15" dirty="0"/>
              <a:t>sell</a:t>
            </a:r>
            <a:r>
              <a:rPr spc="-20" dirty="0"/>
              <a:t> </a:t>
            </a:r>
            <a:r>
              <a:rPr spc="190" dirty="0"/>
              <a:t>the</a:t>
            </a:r>
            <a:r>
              <a:rPr spc="-20" dirty="0"/>
              <a:t> </a:t>
            </a:r>
            <a:r>
              <a:rPr spc="225" dirty="0"/>
              <a:t>minimum</a:t>
            </a:r>
            <a:r>
              <a:rPr spc="-25" dirty="0"/>
              <a:t> </a:t>
            </a:r>
            <a:r>
              <a:rPr spc="220" dirty="0"/>
              <a:t>viable</a:t>
            </a:r>
            <a:r>
              <a:rPr spc="-20" dirty="0"/>
              <a:t> </a:t>
            </a:r>
            <a:r>
              <a:rPr spc="185" dirty="0"/>
              <a:t>product.</a:t>
            </a:r>
            <a:r>
              <a:rPr spc="-20" dirty="0"/>
              <a:t> </a:t>
            </a:r>
            <a:r>
              <a:rPr spc="60" dirty="0"/>
              <a:t>To</a:t>
            </a:r>
            <a:r>
              <a:rPr spc="-20" dirty="0"/>
              <a:t> </a:t>
            </a:r>
            <a:r>
              <a:rPr spc="240" dirty="0"/>
              <a:t>dominate  </a:t>
            </a:r>
            <a:r>
              <a:rPr spc="300" dirty="0"/>
              <a:t>and </a:t>
            </a:r>
            <a:r>
              <a:rPr spc="240" dirty="0"/>
              <a:t>lead </a:t>
            </a:r>
            <a:r>
              <a:rPr spc="135" dirty="0"/>
              <a:t>in </a:t>
            </a:r>
            <a:r>
              <a:rPr spc="180" dirty="0"/>
              <a:t>smaller </a:t>
            </a:r>
            <a:r>
              <a:rPr spc="210" dirty="0"/>
              <a:t>targets </a:t>
            </a:r>
            <a:r>
              <a:rPr spc="105" dirty="0"/>
              <a:t>because </a:t>
            </a:r>
            <a:r>
              <a:rPr spc="185" dirty="0"/>
              <a:t>people </a:t>
            </a:r>
            <a:r>
              <a:rPr spc="170" dirty="0"/>
              <a:t>reference  </a:t>
            </a:r>
            <a:r>
              <a:rPr spc="145" dirty="0"/>
              <a:t>according </a:t>
            </a:r>
            <a:r>
              <a:rPr spc="204" dirty="0"/>
              <a:t>to </a:t>
            </a:r>
            <a:r>
              <a:rPr spc="190" dirty="0"/>
              <a:t>the </a:t>
            </a:r>
            <a:r>
              <a:rPr spc="185" dirty="0"/>
              <a:t>same </a:t>
            </a:r>
            <a:r>
              <a:rPr spc="130" dirty="0"/>
              <a:t>needs, </a:t>
            </a:r>
            <a:r>
              <a:rPr spc="145" dirty="0"/>
              <a:t>resulting </a:t>
            </a:r>
            <a:r>
              <a:rPr spc="135" dirty="0"/>
              <a:t>in </a:t>
            </a:r>
            <a:r>
              <a:rPr spc="465" dirty="0"/>
              <a:t>a </a:t>
            </a:r>
            <a:r>
              <a:rPr spc="225" dirty="0"/>
              <a:t>minimum  </a:t>
            </a:r>
            <a:r>
              <a:rPr spc="265" dirty="0"/>
              <a:t>repeatable </a:t>
            </a:r>
            <a:r>
              <a:rPr spc="175" dirty="0"/>
              <a:t>product </a:t>
            </a:r>
            <a:r>
              <a:rPr spc="195" dirty="0"/>
              <a:t>which </a:t>
            </a:r>
            <a:r>
              <a:rPr spc="200" dirty="0"/>
              <a:t>maintains </a:t>
            </a:r>
            <a:r>
              <a:rPr spc="190" dirty="0"/>
              <a:t>the </a:t>
            </a:r>
            <a:r>
              <a:rPr spc="185" dirty="0"/>
              <a:t>same  </a:t>
            </a:r>
            <a:r>
              <a:rPr spc="155" dirty="0"/>
              <a:t>functionality </a:t>
            </a:r>
            <a:r>
              <a:rPr spc="50" dirty="0"/>
              <a:t>across </a:t>
            </a:r>
            <a:r>
              <a:rPr spc="190" dirty="0"/>
              <a:t>the</a:t>
            </a:r>
            <a:r>
              <a:rPr spc="-270" dirty="0"/>
              <a:t> </a:t>
            </a:r>
            <a:r>
              <a:rPr spc="310" dirty="0"/>
              <a:t>market.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399380" y="74"/>
            <a:ext cx="5886450" cy="10287000"/>
            <a:chOff x="12399380" y="74"/>
            <a:chExt cx="5886450" cy="10287000"/>
          </a:xfrm>
        </p:grpSpPr>
        <p:sp>
          <p:nvSpPr>
            <p:cNvPr id="3" name="object 3"/>
            <p:cNvSpPr/>
            <p:nvPr/>
          </p:nvSpPr>
          <p:spPr>
            <a:xfrm>
              <a:off x="12399380" y="74"/>
              <a:ext cx="5886450" cy="10287000"/>
            </a:xfrm>
            <a:custGeom>
              <a:avLst/>
              <a:gdLst/>
              <a:ahLst/>
              <a:cxnLst/>
              <a:rect l="l" t="t" r="r" b="b"/>
              <a:pathLst>
                <a:path w="5886450" h="10287000">
                  <a:moveTo>
                    <a:pt x="5886441" y="10286813"/>
                  </a:moveTo>
                  <a:lnTo>
                    <a:pt x="0" y="10286813"/>
                  </a:lnTo>
                  <a:lnTo>
                    <a:pt x="0" y="0"/>
                  </a:lnTo>
                  <a:lnTo>
                    <a:pt x="5886441" y="0"/>
                  </a:lnTo>
                  <a:lnTo>
                    <a:pt x="5886441" y="10286813"/>
                  </a:lnTo>
                  <a:close/>
                </a:path>
              </a:pathLst>
            </a:custGeom>
            <a:solidFill>
              <a:srgbClr val="F9BF40">
                <a:alpha val="1764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6158147" y="1030890"/>
              <a:ext cx="1099810" cy="129117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2930565" y="3770626"/>
            <a:ext cx="2761176" cy="3912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970631" y="3770626"/>
            <a:ext cx="2761176" cy="391285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939932" y="1523591"/>
            <a:ext cx="6710045" cy="746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700" b="0" i="1" spc="1240" dirty="0">
                <a:solidFill>
                  <a:srgbClr val="F9BF40"/>
                </a:solidFill>
                <a:latin typeface="Arial"/>
                <a:cs typeface="Arial"/>
              </a:rPr>
              <a:t>MEET</a:t>
            </a:r>
            <a:r>
              <a:rPr sz="4700" b="0" i="1" spc="-295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4700" b="0" i="1" spc="1185" dirty="0">
                <a:solidFill>
                  <a:srgbClr val="F9BF40"/>
                </a:solidFill>
                <a:latin typeface="Arial"/>
                <a:cs typeface="Arial"/>
              </a:rPr>
              <a:t>OUR</a:t>
            </a:r>
            <a:r>
              <a:rPr sz="4700" b="0" i="1" spc="-290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4700" b="0" i="1" spc="1350" dirty="0">
                <a:solidFill>
                  <a:srgbClr val="F9BF40"/>
                </a:solidFill>
                <a:latin typeface="Arial"/>
                <a:cs typeface="Arial"/>
              </a:rPr>
              <a:t>TEAM</a:t>
            </a:r>
            <a:endParaRPr sz="47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2694660" y="3340735"/>
            <a:ext cx="114300" cy="1143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2694660" y="4598035"/>
            <a:ext cx="114300" cy="1143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2694660" y="6483985"/>
            <a:ext cx="114300" cy="1143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694660" y="7112635"/>
            <a:ext cx="114300" cy="1143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2969496" y="2929871"/>
            <a:ext cx="4987925" cy="56832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84455">
              <a:lnSpc>
                <a:spcPct val="152800"/>
              </a:lnSpc>
              <a:spcBef>
                <a:spcPts val="100"/>
              </a:spcBef>
            </a:pPr>
            <a:r>
              <a:rPr sz="2700" b="1" spc="145" dirty="0">
                <a:latin typeface="Arial"/>
                <a:cs typeface="Arial"/>
              </a:rPr>
              <a:t>2+ </a:t>
            </a:r>
            <a:r>
              <a:rPr sz="2700" b="1" spc="-150" dirty="0">
                <a:latin typeface="Arial"/>
                <a:cs typeface="Arial"/>
              </a:rPr>
              <a:t>YEARS </a:t>
            </a:r>
            <a:r>
              <a:rPr sz="2700" b="1" spc="-75" dirty="0">
                <a:latin typeface="Arial"/>
                <a:cs typeface="Arial"/>
              </a:rPr>
              <a:t>EXPERIENCE </a:t>
            </a:r>
            <a:r>
              <a:rPr sz="2700" b="1" spc="65" dirty="0">
                <a:latin typeface="Arial"/>
                <a:cs typeface="Arial"/>
              </a:rPr>
              <a:t>IN  </a:t>
            </a:r>
            <a:r>
              <a:rPr sz="2700" b="1" spc="-15" dirty="0">
                <a:latin typeface="Arial"/>
                <a:cs typeface="Arial"/>
              </a:rPr>
              <a:t>THE </a:t>
            </a:r>
            <a:r>
              <a:rPr sz="2700" b="1" spc="-35" dirty="0">
                <a:latin typeface="Arial"/>
                <a:cs typeface="Arial"/>
              </a:rPr>
              <a:t>BLOCKCHAIN</a:t>
            </a:r>
            <a:r>
              <a:rPr sz="2700" b="1" spc="-480" dirty="0">
                <a:latin typeface="Arial"/>
                <a:cs typeface="Arial"/>
              </a:rPr>
              <a:t> </a:t>
            </a:r>
            <a:r>
              <a:rPr sz="2700" b="1" spc="-50" dirty="0">
                <a:latin typeface="Arial"/>
                <a:cs typeface="Arial"/>
              </a:rPr>
              <a:t>INDUSTRY.  LED </a:t>
            </a:r>
            <a:r>
              <a:rPr sz="2700" b="1" spc="65" dirty="0">
                <a:latin typeface="Arial"/>
                <a:cs typeface="Arial"/>
              </a:rPr>
              <a:t>IN </a:t>
            </a:r>
            <a:r>
              <a:rPr sz="2700" b="1" spc="185" dirty="0">
                <a:latin typeface="Arial"/>
                <a:cs typeface="Arial"/>
              </a:rPr>
              <a:t>2 </a:t>
            </a:r>
            <a:r>
              <a:rPr sz="2700" b="1" spc="-35" dirty="0">
                <a:latin typeface="Arial"/>
                <a:cs typeface="Arial"/>
              </a:rPr>
              <a:t>BLOCKCHAIN  </a:t>
            </a:r>
            <a:r>
              <a:rPr sz="2700" b="1" spc="-25" dirty="0">
                <a:latin typeface="Arial"/>
                <a:cs typeface="Arial"/>
              </a:rPr>
              <a:t>SOLUTION </a:t>
            </a:r>
            <a:r>
              <a:rPr sz="2700" b="1" spc="-120" dirty="0">
                <a:latin typeface="Arial"/>
                <a:cs typeface="Arial"/>
              </a:rPr>
              <a:t>BASED  </a:t>
            </a:r>
            <a:r>
              <a:rPr sz="2700" b="1" spc="-40" dirty="0">
                <a:latin typeface="Arial"/>
                <a:cs typeface="Arial"/>
              </a:rPr>
              <a:t>HACKATHONS.</a:t>
            </a:r>
            <a:endParaRPr sz="2700">
              <a:latin typeface="Arial"/>
              <a:cs typeface="Arial"/>
            </a:endParaRPr>
          </a:p>
          <a:p>
            <a:pPr marL="12700" marR="5080">
              <a:lnSpc>
                <a:spcPct val="152800"/>
              </a:lnSpc>
            </a:pPr>
            <a:r>
              <a:rPr sz="2700" b="1" spc="-35" dirty="0">
                <a:latin typeface="Arial"/>
                <a:cs typeface="Arial"/>
              </a:rPr>
              <a:t>CO-FOUNDED </a:t>
            </a:r>
            <a:r>
              <a:rPr sz="2700" b="1" spc="-55" dirty="0">
                <a:latin typeface="Arial"/>
                <a:cs typeface="Arial"/>
              </a:rPr>
              <a:t>GEMA </a:t>
            </a:r>
            <a:r>
              <a:rPr sz="2700" b="1" spc="65" dirty="0">
                <a:latin typeface="Arial"/>
                <a:cs typeface="Arial"/>
              </a:rPr>
              <a:t>IN </a:t>
            </a:r>
            <a:r>
              <a:rPr sz="2700" b="1" spc="125" dirty="0">
                <a:latin typeface="Arial"/>
                <a:cs typeface="Arial"/>
              </a:rPr>
              <a:t>2022.  </a:t>
            </a:r>
            <a:r>
              <a:rPr sz="2700" b="1" spc="-35" dirty="0">
                <a:latin typeface="Arial"/>
                <a:cs typeface="Arial"/>
              </a:rPr>
              <a:t>STUDYING </a:t>
            </a:r>
            <a:r>
              <a:rPr sz="2700" b="1" spc="-10" dirty="0">
                <a:latin typeface="Arial"/>
                <a:cs typeface="Arial"/>
              </a:rPr>
              <a:t>I.T </a:t>
            </a:r>
            <a:r>
              <a:rPr sz="2700" b="1" spc="-5" dirty="0">
                <a:latin typeface="Arial"/>
                <a:cs typeface="Arial"/>
              </a:rPr>
              <a:t>AND </a:t>
            </a:r>
            <a:r>
              <a:rPr sz="2700" b="1" spc="-95" dirty="0">
                <a:latin typeface="Arial"/>
                <a:cs typeface="Arial"/>
              </a:rPr>
              <a:t>BUSINESS  </a:t>
            </a:r>
            <a:r>
              <a:rPr sz="2700" b="1" spc="-5" dirty="0">
                <a:latin typeface="Arial"/>
                <a:cs typeface="Arial"/>
              </a:rPr>
              <a:t>AND</a:t>
            </a:r>
            <a:r>
              <a:rPr sz="2700" b="1" spc="-250" dirty="0">
                <a:latin typeface="Arial"/>
                <a:cs typeface="Arial"/>
              </a:rPr>
              <a:t> </a:t>
            </a:r>
            <a:r>
              <a:rPr sz="2700" b="1" spc="50" dirty="0">
                <a:latin typeface="Arial"/>
                <a:cs typeface="Arial"/>
              </a:rPr>
              <a:t>HOW</a:t>
            </a:r>
            <a:r>
              <a:rPr sz="2700" b="1" spc="-250" dirty="0">
                <a:latin typeface="Arial"/>
                <a:cs typeface="Arial"/>
              </a:rPr>
              <a:t> </a:t>
            </a:r>
            <a:r>
              <a:rPr sz="2700" b="1" spc="-15" dirty="0">
                <a:latin typeface="Arial"/>
                <a:cs typeface="Arial"/>
              </a:rPr>
              <a:t>THE</a:t>
            </a:r>
            <a:r>
              <a:rPr sz="2700" b="1" spc="-245" dirty="0">
                <a:latin typeface="Arial"/>
                <a:cs typeface="Arial"/>
              </a:rPr>
              <a:t> </a:t>
            </a:r>
            <a:r>
              <a:rPr sz="2700" b="1" spc="-45" dirty="0">
                <a:latin typeface="Arial"/>
                <a:cs typeface="Arial"/>
              </a:rPr>
              <a:t>BLOCKCHAINS  </a:t>
            </a:r>
            <a:r>
              <a:rPr sz="2700" b="1" spc="-75" dirty="0">
                <a:latin typeface="Arial"/>
                <a:cs typeface="Arial"/>
              </a:rPr>
              <a:t>HELPS</a:t>
            </a:r>
            <a:r>
              <a:rPr sz="2700" b="1" spc="-235" dirty="0">
                <a:latin typeface="Arial"/>
                <a:cs typeface="Arial"/>
              </a:rPr>
              <a:t> </a:t>
            </a:r>
            <a:r>
              <a:rPr sz="2700" b="1" spc="5" dirty="0">
                <a:latin typeface="Arial"/>
                <a:cs typeface="Arial"/>
              </a:rPr>
              <a:t>THEM.</a:t>
            </a:r>
            <a:endParaRPr sz="2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034832" y="2143803"/>
            <a:ext cx="429641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223645" algn="l"/>
              </a:tabLst>
            </a:pPr>
            <a:r>
              <a:rPr sz="2800" i="1" spc="690" dirty="0">
                <a:solidFill>
                  <a:srgbClr val="F9BF40"/>
                </a:solidFill>
                <a:latin typeface="Arial"/>
                <a:cs typeface="Arial"/>
              </a:rPr>
              <a:t>OUR	</a:t>
            </a:r>
            <a:r>
              <a:rPr sz="2800" i="1" spc="595" dirty="0">
                <a:solidFill>
                  <a:srgbClr val="F9BF40"/>
                </a:solidFill>
                <a:latin typeface="Arial"/>
                <a:cs typeface="Arial"/>
              </a:rPr>
              <a:t>EXPERIENCE</a:t>
            </a:r>
            <a:endParaRPr sz="28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803278" y="6498190"/>
            <a:ext cx="3029585" cy="738505"/>
          </a:xfrm>
          <a:prstGeom prst="rect">
            <a:avLst/>
          </a:prstGeom>
        </p:spPr>
        <p:txBody>
          <a:bodyPr vert="horz" wrap="square" lIns="0" tIns="13462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60"/>
              </a:spcBef>
            </a:pPr>
            <a:r>
              <a:rPr sz="1900" i="1" spc="550" dirty="0">
                <a:solidFill>
                  <a:srgbClr val="F9BF40"/>
                </a:solidFill>
                <a:latin typeface="Arial"/>
                <a:cs typeface="Arial"/>
              </a:rPr>
              <a:t>LINCOLN</a:t>
            </a:r>
            <a:r>
              <a:rPr sz="1900" i="1" spc="-170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1900" i="1" spc="525" dirty="0">
                <a:solidFill>
                  <a:srgbClr val="F9BF40"/>
                </a:solidFill>
                <a:latin typeface="Arial"/>
                <a:cs typeface="Arial"/>
              </a:rPr>
              <a:t>GAKUYA</a:t>
            </a:r>
            <a:endParaRPr sz="19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690"/>
              </a:spcBef>
            </a:pPr>
            <a:r>
              <a:rPr sz="1400" spc="290" dirty="0">
                <a:latin typeface="Verdana"/>
                <a:cs typeface="Verdana"/>
              </a:rPr>
              <a:t>FOUNDER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834624" y="6498190"/>
            <a:ext cx="3047365" cy="738505"/>
          </a:xfrm>
          <a:prstGeom prst="rect">
            <a:avLst/>
          </a:prstGeom>
        </p:spPr>
        <p:txBody>
          <a:bodyPr vert="horz" wrap="square" lIns="0" tIns="13462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60"/>
              </a:spcBef>
            </a:pPr>
            <a:r>
              <a:rPr sz="1900" i="1" spc="555" dirty="0">
                <a:solidFill>
                  <a:srgbClr val="F9BF40"/>
                </a:solidFill>
                <a:latin typeface="Arial"/>
                <a:cs typeface="Arial"/>
              </a:rPr>
              <a:t>IMMANUEL</a:t>
            </a:r>
            <a:r>
              <a:rPr sz="1900" i="1" spc="-160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1900" i="1" spc="560" dirty="0">
                <a:solidFill>
                  <a:srgbClr val="F9BF40"/>
                </a:solidFill>
                <a:latin typeface="Arial"/>
                <a:cs typeface="Arial"/>
              </a:rPr>
              <a:t>MAINA</a:t>
            </a:r>
            <a:endParaRPr sz="19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690"/>
              </a:spcBef>
            </a:pPr>
            <a:r>
              <a:rPr sz="1400" spc="290" dirty="0">
                <a:latin typeface="Verdana"/>
                <a:cs typeface="Verdana"/>
              </a:rPr>
              <a:t>CO</a:t>
            </a:r>
            <a:r>
              <a:rPr sz="1350" spc="290" dirty="0">
                <a:latin typeface="Noto Sans Arabic ExtCond"/>
                <a:cs typeface="Noto Sans Arabic ExtCond"/>
              </a:rPr>
              <a:t>-</a:t>
            </a:r>
            <a:r>
              <a:rPr sz="1400" spc="290" dirty="0">
                <a:latin typeface="Verdana"/>
                <a:cs typeface="Verdana"/>
              </a:rPr>
              <a:t>FOUNDER</a:t>
            </a:r>
            <a:endParaRPr sz="1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9913" y="1030890"/>
            <a:ext cx="1103719" cy="12911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9913" y="7969150"/>
            <a:ext cx="1103719" cy="1291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158147" y="7969150"/>
            <a:ext cx="1099810" cy="12911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158147" y="1030890"/>
            <a:ext cx="1099810" cy="12911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86080" rIns="0" bIns="0" rtlCol="0">
            <a:spAutoFit/>
          </a:bodyPr>
          <a:lstStyle/>
          <a:p>
            <a:pPr marL="12065" marR="5080" algn="ctr">
              <a:lnSpc>
                <a:spcPts val="14500"/>
              </a:lnSpc>
              <a:spcBef>
                <a:spcPts val="3040"/>
              </a:spcBef>
            </a:pPr>
            <a:r>
              <a:rPr spc="645" dirty="0"/>
              <a:t>WE    </a:t>
            </a:r>
            <a:r>
              <a:rPr spc="885" dirty="0"/>
              <a:t>A</a:t>
            </a:r>
            <a:r>
              <a:rPr spc="-25" dirty="0"/>
              <a:t>PP</a:t>
            </a:r>
            <a:r>
              <a:rPr spc="-105" dirty="0"/>
              <a:t>R</a:t>
            </a:r>
            <a:r>
              <a:rPr spc="-1280" dirty="0"/>
              <a:t>E</a:t>
            </a:r>
            <a:r>
              <a:rPr spc="434" dirty="0"/>
              <a:t>C</a:t>
            </a:r>
            <a:r>
              <a:rPr spc="430" dirty="0"/>
              <a:t>I</a:t>
            </a:r>
            <a:r>
              <a:rPr spc="885" dirty="0"/>
              <a:t>A</a:t>
            </a:r>
            <a:r>
              <a:rPr spc="-229" dirty="0"/>
              <a:t>T</a:t>
            </a:r>
            <a:r>
              <a:rPr spc="-780" dirty="0"/>
              <a:t>E  </a:t>
            </a:r>
            <a:r>
              <a:rPr spc="910" dirty="0"/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60582" y="723892"/>
            <a:ext cx="1103719" cy="12911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6729892" y="723892"/>
            <a:ext cx="1099810" cy="1291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267079" y="1055260"/>
            <a:ext cx="5845175" cy="74739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700" b="0" i="1" spc="1210" dirty="0">
                <a:solidFill>
                  <a:srgbClr val="F9BF40"/>
                </a:solidFill>
                <a:latin typeface="Arial"/>
                <a:cs typeface="Arial"/>
              </a:rPr>
              <a:t>THE</a:t>
            </a:r>
            <a:r>
              <a:rPr sz="4700" b="0" i="1" spc="-340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4700" b="0" i="1" spc="1245" dirty="0">
                <a:solidFill>
                  <a:srgbClr val="F9BF40"/>
                </a:solidFill>
                <a:latin typeface="Arial"/>
                <a:cs typeface="Arial"/>
              </a:rPr>
              <a:t>PROBLEM</a:t>
            </a:r>
            <a:endParaRPr sz="47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334903" rIns="0" bIns="0" rtlCol="0">
            <a:spAutoFit/>
          </a:bodyPr>
          <a:lstStyle/>
          <a:p>
            <a:pPr marL="883919" algn="ctr">
              <a:lnSpc>
                <a:spcPct val="100000"/>
              </a:lnSpc>
              <a:spcBef>
                <a:spcPts val="960"/>
              </a:spcBef>
            </a:pPr>
            <a:r>
              <a:rPr sz="3350" b="0" spc="150" dirty="0">
                <a:latin typeface="Arial"/>
                <a:cs typeface="Arial"/>
              </a:rPr>
              <a:t>-</a:t>
            </a:r>
            <a:r>
              <a:rPr sz="3750" b="0" spc="150" dirty="0">
                <a:latin typeface="Arial"/>
                <a:cs typeface="Arial"/>
              </a:rPr>
              <a:t>Low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110" dirty="0">
                <a:latin typeface="Arial"/>
                <a:cs typeface="Arial"/>
              </a:rPr>
              <a:t>customer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125" dirty="0">
                <a:latin typeface="Arial"/>
                <a:cs typeface="Arial"/>
              </a:rPr>
              <a:t>retention</a:t>
            </a:r>
            <a:r>
              <a:rPr sz="3750" b="0" spc="-204" dirty="0">
                <a:latin typeface="Arial"/>
                <a:cs typeface="Arial"/>
              </a:rPr>
              <a:t> </a:t>
            </a:r>
            <a:r>
              <a:rPr sz="3750" b="0" spc="200" dirty="0">
                <a:latin typeface="Arial"/>
                <a:cs typeface="Arial"/>
              </a:rPr>
              <a:t>by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114" dirty="0">
                <a:latin typeface="Arial"/>
                <a:cs typeface="Arial"/>
              </a:rPr>
              <a:t>brands</a:t>
            </a:r>
            <a:endParaRPr sz="3750">
              <a:latin typeface="Arial"/>
              <a:cs typeface="Arial"/>
            </a:endParaRPr>
          </a:p>
          <a:p>
            <a:pPr marL="883919" algn="ctr">
              <a:lnSpc>
                <a:spcPct val="100000"/>
              </a:lnSpc>
              <a:spcBef>
                <a:spcPts val="855"/>
              </a:spcBef>
            </a:pPr>
            <a:r>
              <a:rPr sz="3350" b="0" spc="150" dirty="0">
                <a:latin typeface="Arial"/>
                <a:cs typeface="Arial"/>
              </a:rPr>
              <a:t>-</a:t>
            </a:r>
            <a:r>
              <a:rPr sz="3750" b="0" spc="150" dirty="0">
                <a:latin typeface="Arial"/>
                <a:cs typeface="Arial"/>
              </a:rPr>
              <a:t>Low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160" dirty="0">
                <a:latin typeface="Arial"/>
                <a:cs typeface="Arial"/>
              </a:rPr>
              <a:t>and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80" dirty="0">
                <a:latin typeface="Arial"/>
                <a:cs typeface="Arial"/>
              </a:rPr>
              <a:t>expensive</a:t>
            </a:r>
            <a:r>
              <a:rPr sz="3750" b="0" spc="-204" dirty="0">
                <a:latin typeface="Arial"/>
                <a:cs typeface="Arial"/>
              </a:rPr>
              <a:t> </a:t>
            </a:r>
            <a:r>
              <a:rPr sz="3750" b="0" spc="150" dirty="0">
                <a:latin typeface="Arial"/>
                <a:cs typeface="Arial"/>
              </a:rPr>
              <a:t>redemption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20" dirty="0">
                <a:latin typeface="Arial"/>
                <a:cs typeface="Arial"/>
              </a:rPr>
              <a:t>rates</a:t>
            </a:r>
            <a:endParaRPr sz="3750">
              <a:latin typeface="Arial"/>
              <a:cs typeface="Arial"/>
            </a:endParaRPr>
          </a:p>
          <a:p>
            <a:pPr marL="883919" algn="ctr">
              <a:lnSpc>
                <a:spcPct val="100000"/>
              </a:lnSpc>
              <a:spcBef>
                <a:spcPts val="860"/>
              </a:spcBef>
            </a:pPr>
            <a:r>
              <a:rPr sz="3350" b="0" spc="65" dirty="0">
                <a:latin typeface="Arial"/>
                <a:cs typeface="Arial"/>
              </a:rPr>
              <a:t>-</a:t>
            </a:r>
            <a:r>
              <a:rPr sz="3750" b="0" spc="65" dirty="0">
                <a:latin typeface="Arial"/>
                <a:cs typeface="Arial"/>
              </a:rPr>
              <a:t>Time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75" dirty="0">
                <a:latin typeface="Arial"/>
                <a:cs typeface="Arial"/>
              </a:rPr>
              <a:t>delays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160" dirty="0">
                <a:latin typeface="Arial"/>
                <a:cs typeface="Arial"/>
              </a:rPr>
              <a:t>and</a:t>
            </a:r>
            <a:r>
              <a:rPr sz="3750" b="0" spc="-204" dirty="0">
                <a:latin typeface="Arial"/>
                <a:cs typeface="Arial"/>
              </a:rPr>
              <a:t> </a:t>
            </a:r>
            <a:r>
              <a:rPr sz="3750" b="0" spc="90" dirty="0">
                <a:latin typeface="Arial"/>
                <a:cs typeface="Arial"/>
              </a:rPr>
              <a:t>expiry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130" dirty="0">
                <a:latin typeface="Arial"/>
                <a:cs typeface="Arial"/>
              </a:rPr>
              <a:t>of</a:t>
            </a:r>
            <a:r>
              <a:rPr sz="3750" b="0" spc="-204" dirty="0">
                <a:latin typeface="Arial"/>
                <a:cs typeface="Arial"/>
              </a:rPr>
              <a:t> </a:t>
            </a:r>
            <a:r>
              <a:rPr sz="3750" b="0" spc="110" dirty="0">
                <a:latin typeface="Arial"/>
                <a:cs typeface="Arial"/>
              </a:rPr>
              <a:t>loyalty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140" dirty="0">
                <a:latin typeface="Arial"/>
                <a:cs typeface="Arial"/>
              </a:rPr>
              <a:t>points</a:t>
            </a:r>
            <a:endParaRPr sz="3750">
              <a:latin typeface="Arial"/>
              <a:cs typeface="Arial"/>
            </a:endParaRPr>
          </a:p>
          <a:p>
            <a:pPr marL="883919" algn="ctr">
              <a:lnSpc>
                <a:spcPct val="100000"/>
              </a:lnSpc>
              <a:spcBef>
                <a:spcPts val="855"/>
              </a:spcBef>
            </a:pPr>
            <a:r>
              <a:rPr sz="3350" b="0" spc="70" dirty="0">
                <a:latin typeface="Arial"/>
                <a:cs typeface="Arial"/>
              </a:rPr>
              <a:t>-</a:t>
            </a:r>
            <a:r>
              <a:rPr sz="3750" b="0" spc="70" dirty="0">
                <a:latin typeface="Arial"/>
                <a:cs typeface="Arial"/>
              </a:rPr>
              <a:t>Hard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175" dirty="0">
                <a:latin typeface="Arial"/>
                <a:cs typeface="Arial"/>
              </a:rPr>
              <a:t>to</a:t>
            </a:r>
            <a:r>
              <a:rPr sz="3750" b="0" spc="-204" dirty="0">
                <a:latin typeface="Arial"/>
                <a:cs typeface="Arial"/>
              </a:rPr>
              <a:t> </a:t>
            </a:r>
            <a:r>
              <a:rPr sz="3750" b="0" spc="90" dirty="0">
                <a:latin typeface="Arial"/>
                <a:cs typeface="Arial"/>
              </a:rPr>
              <a:t>value</a:t>
            </a:r>
            <a:r>
              <a:rPr sz="3750" b="0" spc="-204" dirty="0">
                <a:latin typeface="Arial"/>
                <a:cs typeface="Arial"/>
              </a:rPr>
              <a:t> </a:t>
            </a:r>
            <a:r>
              <a:rPr sz="3750" b="0" spc="140" dirty="0">
                <a:latin typeface="Arial"/>
                <a:cs typeface="Arial"/>
              </a:rPr>
              <a:t>the</a:t>
            </a:r>
            <a:r>
              <a:rPr sz="3750" b="0" spc="-210" dirty="0">
                <a:latin typeface="Arial"/>
                <a:cs typeface="Arial"/>
              </a:rPr>
              <a:t> </a:t>
            </a:r>
            <a:r>
              <a:rPr sz="3750" b="0" spc="110" dirty="0">
                <a:latin typeface="Arial"/>
                <a:cs typeface="Arial"/>
              </a:rPr>
              <a:t>loyalty</a:t>
            </a:r>
            <a:r>
              <a:rPr sz="3750" b="0" spc="-204" dirty="0">
                <a:latin typeface="Arial"/>
                <a:cs typeface="Arial"/>
              </a:rPr>
              <a:t> </a:t>
            </a:r>
            <a:r>
              <a:rPr sz="3750" b="0" spc="140" dirty="0">
                <a:latin typeface="Arial"/>
                <a:cs typeface="Arial"/>
              </a:rPr>
              <a:t>points</a:t>
            </a:r>
            <a:endParaRPr sz="37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37915" y="7832955"/>
            <a:ext cx="6621145" cy="104711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753870" marR="5080" indent="-1741805">
              <a:lnSpc>
                <a:spcPct val="121900"/>
              </a:lnSpc>
              <a:spcBef>
                <a:spcPts val="90"/>
              </a:spcBef>
              <a:tabLst>
                <a:tab pos="2324735" algn="l"/>
                <a:tab pos="3602354" algn="l"/>
                <a:tab pos="4323715" algn="l"/>
              </a:tabLst>
            </a:pPr>
            <a:r>
              <a:rPr sz="2450" spc="90" dirty="0">
                <a:latin typeface="Arial"/>
                <a:cs typeface="Arial"/>
              </a:rPr>
              <a:t>(</a:t>
            </a:r>
            <a:r>
              <a:rPr sz="2450" spc="-250" dirty="0">
                <a:latin typeface="Arial"/>
                <a:cs typeface="Arial"/>
              </a:rPr>
              <a:t> </a:t>
            </a:r>
            <a:r>
              <a:rPr sz="2750" spc="-95" dirty="0">
                <a:latin typeface="Arial"/>
                <a:cs typeface="Arial"/>
              </a:rPr>
              <a:t>G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-145" dirty="0">
                <a:latin typeface="Arial"/>
                <a:cs typeface="Arial"/>
              </a:rPr>
              <a:t>E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80" dirty="0">
                <a:latin typeface="Arial"/>
                <a:cs typeface="Arial"/>
              </a:rPr>
              <a:t>N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-145" dirty="0">
                <a:latin typeface="Arial"/>
                <a:cs typeface="Arial"/>
              </a:rPr>
              <a:t>E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204" dirty="0">
                <a:latin typeface="Arial"/>
                <a:cs typeface="Arial"/>
              </a:rPr>
              <a:t>R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5" dirty="0">
                <a:latin typeface="Arial"/>
                <a:cs typeface="Arial"/>
              </a:rPr>
              <a:t>A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125" dirty="0">
                <a:latin typeface="Arial"/>
                <a:cs typeface="Arial"/>
              </a:rPr>
              <a:t>L	L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5" dirty="0">
                <a:latin typeface="Arial"/>
                <a:cs typeface="Arial"/>
              </a:rPr>
              <a:t>A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25" dirty="0">
                <a:latin typeface="Arial"/>
                <a:cs typeface="Arial"/>
              </a:rPr>
              <a:t>C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80" dirty="0">
                <a:latin typeface="Arial"/>
                <a:cs typeface="Arial"/>
              </a:rPr>
              <a:t>K	</a:t>
            </a:r>
            <a:r>
              <a:rPr sz="2750" spc="-15" dirty="0">
                <a:latin typeface="Arial"/>
                <a:cs typeface="Arial"/>
              </a:rPr>
              <a:t>O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45" dirty="0">
                <a:latin typeface="Arial"/>
                <a:cs typeface="Arial"/>
              </a:rPr>
              <a:t>F	</a:t>
            </a:r>
            <a:r>
              <a:rPr sz="2750" spc="5" dirty="0">
                <a:latin typeface="Arial"/>
                <a:cs typeface="Arial"/>
              </a:rPr>
              <a:t>A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55" dirty="0">
                <a:latin typeface="Arial"/>
                <a:cs typeface="Arial"/>
              </a:rPr>
              <a:t>D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-145" dirty="0">
                <a:latin typeface="Arial"/>
                <a:cs typeface="Arial"/>
              </a:rPr>
              <a:t>E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-30" dirty="0">
                <a:latin typeface="Arial"/>
                <a:cs typeface="Arial"/>
              </a:rPr>
              <a:t>Q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-20" dirty="0">
                <a:latin typeface="Arial"/>
                <a:cs typeface="Arial"/>
              </a:rPr>
              <a:t>U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5" dirty="0">
                <a:latin typeface="Arial"/>
                <a:cs typeface="Arial"/>
              </a:rPr>
              <a:t>A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80" dirty="0">
                <a:latin typeface="Arial"/>
                <a:cs typeface="Arial"/>
              </a:rPr>
              <a:t>T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-145" dirty="0">
                <a:latin typeface="Arial"/>
                <a:cs typeface="Arial"/>
              </a:rPr>
              <a:t>E  </a:t>
            </a:r>
            <a:r>
              <a:rPr sz="2750" spc="55" dirty="0">
                <a:latin typeface="Arial"/>
                <a:cs typeface="Arial"/>
              </a:rPr>
              <a:t>D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750" spc="-5" dirty="0">
                <a:latin typeface="Arial"/>
                <a:cs typeface="Arial"/>
              </a:rPr>
              <a:t>I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95" dirty="0">
                <a:latin typeface="Arial"/>
                <a:cs typeface="Arial"/>
              </a:rPr>
              <a:t>G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5" dirty="0">
                <a:latin typeface="Arial"/>
                <a:cs typeface="Arial"/>
              </a:rPr>
              <a:t>I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750" spc="80" dirty="0">
                <a:latin typeface="Arial"/>
                <a:cs typeface="Arial"/>
              </a:rPr>
              <a:t>T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5" dirty="0">
                <a:latin typeface="Arial"/>
                <a:cs typeface="Arial"/>
              </a:rPr>
              <a:t>I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20" dirty="0">
                <a:latin typeface="Arial"/>
                <a:cs typeface="Arial"/>
              </a:rPr>
              <a:t>Z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5" dirty="0">
                <a:latin typeface="Arial"/>
                <a:cs typeface="Arial"/>
              </a:rPr>
              <a:t>A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750" spc="80" dirty="0">
                <a:latin typeface="Arial"/>
                <a:cs typeface="Arial"/>
              </a:rPr>
              <a:t>T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5" dirty="0">
                <a:latin typeface="Arial"/>
                <a:cs typeface="Arial"/>
              </a:rPr>
              <a:t>I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15" dirty="0">
                <a:latin typeface="Arial"/>
                <a:cs typeface="Arial"/>
              </a:rPr>
              <a:t>O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80" dirty="0">
                <a:latin typeface="Arial"/>
                <a:cs typeface="Arial"/>
              </a:rPr>
              <a:t>N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450" spc="90" dirty="0">
                <a:latin typeface="Arial"/>
                <a:cs typeface="Arial"/>
              </a:rPr>
              <a:t>)</a:t>
            </a:r>
            <a:endParaRPr sz="24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60582" y="723892"/>
            <a:ext cx="1103719" cy="12911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6729892" y="723892"/>
            <a:ext cx="1099810" cy="1291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092692" y="1556711"/>
            <a:ext cx="6102985" cy="74739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700" b="0" i="1" spc="1210" dirty="0">
                <a:solidFill>
                  <a:srgbClr val="F9BF40"/>
                </a:solidFill>
                <a:latin typeface="Arial"/>
                <a:cs typeface="Arial"/>
              </a:rPr>
              <a:t>THE</a:t>
            </a:r>
            <a:r>
              <a:rPr sz="4700" b="0" i="1" spc="-325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4700" b="0" i="1" spc="1210" dirty="0">
                <a:solidFill>
                  <a:srgbClr val="F9BF40"/>
                </a:solidFill>
                <a:latin typeface="Arial"/>
                <a:cs typeface="Arial"/>
              </a:rPr>
              <a:t>SOLUTION</a:t>
            </a:r>
            <a:endParaRPr sz="47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723723" y="3366503"/>
            <a:ext cx="8449310" cy="6370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0485" marR="62230" algn="ctr">
              <a:lnSpc>
                <a:spcPct val="119100"/>
              </a:lnSpc>
              <a:spcBef>
                <a:spcPts val="100"/>
              </a:spcBef>
            </a:pPr>
            <a:r>
              <a:rPr sz="3350" spc="85" dirty="0">
                <a:latin typeface="Arial"/>
                <a:cs typeface="Arial"/>
              </a:rPr>
              <a:t>-</a:t>
            </a:r>
            <a:r>
              <a:rPr sz="3750" spc="85" dirty="0">
                <a:latin typeface="Arial"/>
                <a:cs typeface="Arial"/>
              </a:rPr>
              <a:t>More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110" dirty="0">
                <a:latin typeface="Arial"/>
                <a:cs typeface="Arial"/>
              </a:rPr>
              <a:t>customer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145" dirty="0">
                <a:latin typeface="Arial"/>
                <a:cs typeface="Arial"/>
              </a:rPr>
              <a:t>engagement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185" dirty="0">
                <a:latin typeface="Arial"/>
                <a:cs typeface="Arial"/>
              </a:rPr>
              <a:t>through  </a:t>
            </a:r>
            <a:r>
              <a:rPr sz="3750" spc="50" dirty="0">
                <a:latin typeface="Arial"/>
                <a:cs typeface="Arial"/>
              </a:rPr>
              <a:t>rewards.</a:t>
            </a:r>
            <a:endParaRPr sz="3750">
              <a:latin typeface="Arial"/>
              <a:cs typeface="Arial"/>
            </a:endParaRPr>
          </a:p>
          <a:p>
            <a:pPr marL="12065" marR="5080" algn="ctr">
              <a:lnSpc>
                <a:spcPts val="5360"/>
              </a:lnSpc>
              <a:spcBef>
                <a:spcPts val="320"/>
              </a:spcBef>
            </a:pPr>
            <a:r>
              <a:rPr sz="3350" spc="50" dirty="0">
                <a:latin typeface="Arial"/>
                <a:cs typeface="Arial"/>
              </a:rPr>
              <a:t>-</a:t>
            </a:r>
            <a:r>
              <a:rPr sz="3750" spc="50" dirty="0">
                <a:latin typeface="Arial"/>
                <a:cs typeface="Arial"/>
              </a:rPr>
              <a:t>Wallets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175" dirty="0">
                <a:latin typeface="Arial"/>
                <a:cs typeface="Arial"/>
              </a:rPr>
              <a:t>to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75" dirty="0">
                <a:latin typeface="Arial"/>
                <a:cs typeface="Arial"/>
              </a:rPr>
              <a:t>view,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65" dirty="0">
                <a:latin typeface="Arial"/>
                <a:cs typeface="Arial"/>
              </a:rPr>
              <a:t>redeem,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100" dirty="0">
                <a:latin typeface="Arial"/>
                <a:cs typeface="Arial"/>
              </a:rPr>
              <a:t>send</a:t>
            </a:r>
            <a:r>
              <a:rPr sz="3350" spc="100" dirty="0">
                <a:latin typeface="Arial"/>
                <a:cs typeface="Arial"/>
              </a:rPr>
              <a:t>/</a:t>
            </a:r>
            <a:r>
              <a:rPr sz="3750" spc="100" dirty="0">
                <a:latin typeface="Arial"/>
                <a:cs typeface="Arial"/>
              </a:rPr>
              <a:t>receive  </a:t>
            </a:r>
            <a:r>
              <a:rPr sz="3750" spc="110" dirty="0">
                <a:latin typeface="Arial"/>
                <a:cs typeface="Arial"/>
              </a:rPr>
              <a:t>loyalty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110" dirty="0">
                <a:latin typeface="Arial"/>
                <a:cs typeface="Arial"/>
              </a:rPr>
              <a:t>tokens</a:t>
            </a:r>
            <a:endParaRPr sz="37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530"/>
              </a:spcBef>
            </a:pPr>
            <a:r>
              <a:rPr sz="3350" spc="114" dirty="0">
                <a:latin typeface="Arial"/>
                <a:cs typeface="Arial"/>
              </a:rPr>
              <a:t>-</a:t>
            </a:r>
            <a:r>
              <a:rPr sz="3750" spc="114" dirty="0">
                <a:latin typeface="Arial"/>
                <a:cs typeface="Arial"/>
              </a:rPr>
              <a:t>Automation</a:t>
            </a:r>
            <a:r>
              <a:rPr sz="3750" spc="-215" dirty="0">
                <a:latin typeface="Arial"/>
                <a:cs typeface="Arial"/>
              </a:rPr>
              <a:t> </a:t>
            </a:r>
            <a:r>
              <a:rPr sz="3750" spc="150" dirty="0">
                <a:latin typeface="Arial"/>
                <a:cs typeface="Arial"/>
              </a:rPr>
              <a:t>in</a:t>
            </a:r>
            <a:r>
              <a:rPr sz="3750" spc="-215" dirty="0">
                <a:latin typeface="Arial"/>
                <a:cs typeface="Arial"/>
              </a:rPr>
              <a:t> </a:t>
            </a:r>
            <a:r>
              <a:rPr sz="3750" spc="100" dirty="0">
                <a:latin typeface="Arial"/>
                <a:cs typeface="Arial"/>
              </a:rPr>
              <a:t>issuing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160" dirty="0">
                <a:latin typeface="Arial"/>
                <a:cs typeface="Arial"/>
              </a:rPr>
              <a:t>and</a:t>
            </a:r>
            <a:r>
              <a:rPr sz="3750" spc="-215" dirty="0">
                <a:latin typeface="Arial"/>
                <a:cs typeface="Arial"/>
              </a:rPr>
              <a:t> </a:t>
            </a:r>
            <a:r>
              <a:rPr sz="3750" spc="155" dirty="0">
                <a:latin typeface="Arial"/>
                <a:cs typeface="Arial"/>
              </a:rPr>
              <a:t>managing</a:t>
            </a:r>
            <a:endParaRPr sz="3750">
              <a:latin typeface="Arial"/>
              <a:cs typeface="Arial"/>
            </a:endParaRPr>
          </a:p>
          <a:p>
            <a:pPr marR="205104" algn="ctr">
              <a:lnSpc>
                <a:spcPct val="100000"/>
              </a:lnSpc>
              <a:spcBef>
                <a:spcPts val="860"/>
              </a:spcBef>
            </a:pPr>
            <a:r>
              <a:rPr sz="3750" spc="110" dirty="0">
                <a:latin typeface="Arial"/>
                <a:cs typeface="Arial"/>
              </a:rPr>
              <a:t>loyalty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110" dirty="0">
                <a:latin typeface="Arial"/>
                <a:cs typeface="Arial"/>
              </a:rPr>
              <a:t>tokens</a:t>
            </a:r>
            <a:endParaRPr sz="37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860"/>
              </a:spcBef>
            </a:pPr>
            <a:r>
              <a:rPr sz="3350" spc="15" dirty="0">
                <a:latin typeface="Arial"/>
                <a:cs typeface="Arial"/>
              </a:rPr>
              <a:t>-</a:t>
            </a:r>
            <a:r>
              <a:rPr sz="3750" spc="15" dirty="0">
                <a:latin typeface="Arial"/>
                <a:cs typeface="Arial"/>
              </a:rPr>
              <a:t>Fiat </a:t>
            </a:r>
            <a:r>
              <a:rPr sz="3750" spc="150" dirty="0">
                <a:latin typeface="Arial"/>
                <a:cs typeface="Arial"/>
              </a:rPr>
              <a:t>backed </a:t>
            </a:r>
            <a:r>
              <a:rPr sz="3750" spc="110" dirty="0">
                <a:latin typeface="Arial"/>
                <a:cs typeface="Arial"/>
              </a:rPr>
              <a:t>loyalty</a:t>
            </a:r>
            <a:r>
              <a:rPr sz="3750" spc="-790" dirty="0">
                <a:latin typeface="Arial"/>
                <a:cs typeface="Arial"/>
              </a:rPr>
              <a:t> </a:t>
            </a:r>
            <a:r>
              <a:rPr sz="3750" spc="110" dirty="0">
                <a:latin typeface="Arial"/>
                <a:cs typeface="Arial"/>
              </a:rPr>
              <a:t>tokens</a:t>
            </a:r>
            <a:endParaRPr sz="37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800">
              <a:latin typeface="Arial"/>
              <a:cs typeface="Arial"/>
            </a:endParaRPr>
          </a:p>
          <a:p>
            <a:pPr marL="1334135" marR="530225" indent="-1224280">
              <a:lnSpc>
                <a:spcPct val="121900"/>
              </a:lnSpc>
              <a:tabLst>
                <a:tab pos="1257935" algn="l"/>
                <a:tab pos="1979295" algn="l"/>
                <a:tab pos="2071370" algn="l"/>
                <a:tab pos="4164329" algn="l"/>
                <a:tab pos="4968240" algn="l"/>
              </a:tabLst>
            </a:pPr>
            <a:r>
              <a:rPr sz="2450" spc="90" dirty="0">
                <a:latin typeface="Arial"/>
                <a:cs typeface="Arial"/>
              </a:rPr>
              <a:t>(</a:t>
            </a:r>
            <a:r>
              <a:rPr sz="2450" spc="-250" dirty="0">
                <a:latin typeface="Arial"/>
                <a:cs typeface="Arial"/>
              </a:rPr>
              <a:t> </a:t>
            </a:r>
            <a:r>
              <a:rPr sz="2750" spc="-20" dirty="0">
                <a:latin typeface="Arial"/>
                <a:cs typeface="Arial"/>
              </a:rPr>
              <a:t>U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150" dirty="0">
                <a:latin typeface="Arial"/>
                <a:cs typeface="Arial"/>
              </a:rPr>
              <a:t>S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145" dirty="0">
                <a:latin typeface="Arial"/>
                <a:cs typeface="Arial"/>
              </a:rPr>
              <a:t>E	</a:t>
            </a:r>
            <a:r>
              <a:rPr sz="2750" spc="-15" dirty="0">
                <a:latin typeface="Arial"/>
                <a:cs typeface="Arial"/>
              </a:rPr>
              <a:t>O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45" dirty="0">
                <a:latin typeface="Arial"/>
                <a:cs typeface="Arial"/>
              </a:rPr>
              <a:t>F	</a:t>
            </a:r>
            <a:r>
              <a:rPr sz="2750" spc="-30" dirty="0">
                <a:latin typeface="Arial"/>
                <a:cs typeface="Arial"/>
              </a:rPr>
              <a:t>B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125" dirty="0">
                <a:latin typeface="Arial"/>
                <a:cs typeface="Arial"/>
              </a:rPr>
              <a:t>L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-15" dirty="0">
                <a:latin typeface="Arial"/>
                <a:cs typeface="Arial"/>
              </a:rPr>
              <a:t>O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25" dirty="0">
                <a:latin typeface="Arial"/>
                <a:cs typeface="Arial"/>
              </a:rPr>
              <a:t>C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80" dirty="0">
                <a:latin typeface="Arial"/>
                <a:cs typeface="Arial"/>
              </a:rPr>
              <a:t>K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25" dirty="0">
                <a:latin typeface="Arial"/>
                <a:cs typeface="Arial"/>
              </a:rPr>
              <a:t>C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114" dirty="0">
                <a:latin typeface="Arial"/>
                <a:cs typeface="Arial"/>
              </a:rPr>
              <a:t>H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5" dirty="0">
                <a:latin typeface="Arial"/>
                <a:cs typeface="Arial"/>
              </a:rPr>
              <a:t>A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-5" dirty="0">
                <a:latin typeface="Arial"/>
                <a:cs typeface="Arial"/>
              </a:rPr>
              <a:t>I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80" dirty="0">
                <a:latin typeface="Arial"/>
                <a:cs typeface="Arial"/>
              </a:rPr>
              <a:t>N	T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-145" dirty="0">
                <a:latin typeface="Arial"/>
                <a:cs typeface="Arial"/>
              </a:rPr>
              <a:t>E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750" spc="25" dirty="0">
                <a:latin typeface="Arial"/>
                <a:cs typeface="Arial"/>
              </a:rPr>
              <a:t>C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114" dirty="0">
                <a:latin typeface="Arial"/>
                <a:cs typeface="Arial"/>
              </a:rPr>
              <a:t>H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750" spc="80" dirty="0">
                <a:latin typeface="Arial"/>
                <a:cs typeface="Arial"/>
              </a:rPr>
              <a:t>N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-15" dirty="0">
                <a:latin typeface="Arial"/>
                <a:cs typeface="Arial"/>
              </a:rPr>
              <a:t>O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750" spc="125" dirty="0">
                <a:latin typeface="Arial"/>
                <a:cs typeface="Arial"/>
              </a:rPr>
              <a:t>L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-15" dirty="0">
                <a:latin typeface="Arial"/>
                <a:cs typeface="Arial"/>
              </a:rPr>
              <a:t>O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750" spc="-95" dirty="0">
                <a:latin typeface="Arial"/>
                <a:cs typeface="Arial"/>
              </a:rPr>
              <a:t>G</a:t>
            </a:r>
            <a:r>
              <a:rPr sz="2750" spc="-345" dirty="0">
                <a:latin typeface="Arial"/>
                <a:cs typeface="Arial"/>
              </a:rPr>
              <a:t> </a:t>
            </a:r>
            <a:r>
              <a:rPr sz="2750" spc="-160" dirty="0">
                <a:latin typeface="Arial"/>
                <a:cs typeface="Arial"/>
              </a:rPr>
              <a:t>Y  </a:t>
            </a:r>
            <a:r>
              <a:rPr sz="2750" spc="-5" dirty="0">
                <a:latin typeface="Arial"/>
                <a:cs typeface="Arial"/>
              </a:rPr>
              <a:t>I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80" dirty="0">
                <a:latin typeface="Arial"/>
                <a:cs typeface="Arial"/>
              </a:rPr>
              <a:t>N		</a:t>
            </a:r>
            <a:r>
              <a:rPr sz="2750" spc="125" dirty="0">
                <a:latin typeface="Arial"/>
                <a:cs typeface="Arial"/>
              </a:rPr>
              <a:t>L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15" dirty="0">
                <a:latin typeface="Arial"/>
                <a:cs typeface="Arial"/>
              </a:rPr>
              <a:t>O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-160" dirty="0">
                <a:latin typeface="Arial"/>
                <a:cs typeface="Arial"/>
              </a:rPr>
              <a:t>Y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5" dirty="0">
                <a:latin typeface="Arial"/>
                <a:cs typeface="Arial"/>
              </a:rPr>
              <a:t>A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125" dirty="0">
                <a:latin typeface="Arial"/>
                <a:cs typeface="Arial"/>
              </a:rPr>
              <a:t>L</a:t>
            </a:r>
            <a:r>
              <a:rPr sz="2750" spc="-330" dirty="0">
                <a:latin typeface="Arial"/>
                <a:cs typeface="Arial"/>
              </a:rPr>
              <a:t> </a:t>
            </a:r>
            <a:r>
              <a:rPr sz="2750" spc="80" dirty="0">
                <a:latin typeface="Arial"/>
                <a:cs typeface="Arial"/>
              </a:rPr>
              <a:t>T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160" dirty="0">
                <a:latin typeface="Arial"/>
                <a:cs typeface="Arial"/>
              </a:rPr>
              <a:t>Y	</a:t>
            </a:r>
            <a:r>
              <a:rPr sz="2750" spc="-110" dirty="0">
                <a:latin typeface="Arial"/>
                <a:cs typeface="Arial"/>
              </a:rPr>
              <a:t>P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204" dirty="0">
                <a:latin typeface="Arial"/>
                <a:cs typeface="Arial"/>
              </a:rPr>
              <a:t>R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750" spc="-15" dirty="0">
                <a:latin typeface="Arial"/>
                <a:cs typeface="Arial"/>
              </a:rPr>
              <a:t>O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-95" dirty="0">
                <a:latin typeface="Arial"/>
                <a:cs typeface="Arial"/>
              </a:rPr>
              <a:t>G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750" spc="-204" dirty="0">
                <a:latin typeface="Arial"/>
                <a:cs typeface="Arial"/>
              </a:rPr>
              <a:t>R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750" spc="5" dirty="0">
                <a:latin typeface="Arial"/>
                <a:cs typeface="Arial"/>
              </a:rPr>
              <a:t>A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750" spc="204" dirty="0">
                <a:latin typeface="Arial"/>
                <a:cs typeface="Arial"/>
              </a:rPr>
              <a:t>M</a:t>
            </a:r>
            <a:r>
              <a:rPr sz="2750" spc="-340" dirty="0">
                <a:latin typeface="Arial"/>
                <a:cs typeface="Arial"/>
              </a:rPr>
              <a:t> </a:t>
            </a:r>
            <a:r>
              <a:rPr sz="2750" spc="-150" dirty="0">
                <a:latin typeface="Arial"/>
                <a:cs typeface="Arial"/>
              </a:rPr>
              <a:t>S</a:t>
            </a:r>
            <a:r>
              <a:rPr sz="2750" spc="-335" dirty="0">
                <a:latin typeface="Arial"/>
                <a:cs typeface="Arial"/>
              </a:rPr>
              <a:t> </a:t>
            </a:r>
            <a:r>
              <a:rPr sz="2450" spc="90" dirty="0">
                <a:latin typeface="Arial"/>
                <a:cs typeface="Arial"/>
              </a:rPr>
              <a:t>)</a:t>
            </a:r>
            <a:endParaRPr sz="24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9913" y="7969150"/>
            <a:ext cx="1103719" cy="12911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6158147" y="7969150"/>
            <a:ext cx="1099810" cy="12911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158147" y="1030890"/>
            <a:ext cx="1099810" cy="12911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662733" y="1030863"/>
            <a:ext cx="6558280" cy="74739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700" b="0" i="1" spc="1535" dirty="0">
                <a:solidFill>
                  <a:srgbClr val="F9BF40"/>
                </a:solidFill>
                <a:latin typeface="Arial"/>
                <a:cs typeface="Arial"/>
              </a:rPr>
              <a:t>WHAT</a:t>
            </a:r>
            <a:r>
              <a:rPr sz="4700" b="0" i="1" spc="-295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4700" b="0" i="1" spc="690" dirty="0">
                <a:solidFill>
                  <a:srgbClr val="F9BF40"/>
                </a:solidFill>
                <a:latin typeface="Arial"/>
                <a:cs typeface="Arial"/>
              </a:rPr>
              <a:t>IS</a:t>
            </a:r>
            <a:r>
              <a:rPr sz="4700" b="0" i="1" spc="-295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4700" b="0" i="1" spc="1405" dirty="0">
                <a:solidFill>
                  <a:srgbClr val="F9BF40"/>
                </a:solidFill>
                <a:latin typeface="Arial"/>
                <a:cs typeface="Arial"/>
              </a:rPr>
              <a:t>GEMA?</a:t>
            </a:r>
            <a:endParaRPr sz="4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577218" y="3560798"/>
            <a:ext cx="9133840" cy="274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19100"/>
              </a:lnSpc>
              <a:spcBef>
                <a:spcPts val="100"/>
              </a:spcBef>
              <a:tabLst>
                <a:tab pos="7844790" algn="l"/>
              </a:tabLst>
            </a:pPr>
            <a:r>
              <a:rPr sz="3750" spc="-45" dirty="0">
                <a:latin typeface="Arial"/>
                <a:cs typeface="Arial"/>
              </a:rPr>
              <a:t>GEMA </a:t>
            </a:r>
            <a:r>
              <a:rPr sz="3750" spc="-5" dirty="0">
                <a:latin typeface="Arial"/>
                <a:cs typeface="Arial"/>
              </a:rPr>
              <a:t>is </a:t>
            </a:r>
            <a:r>
              <a:rPr sz="3750" spc="-25" dirty="0">
                <a:latin typeface="Arial"/>
                <a:cs typeface="Arial"/>
              </a:rPr>
              <a:t>a </a:t>
            </a:r>
            <a:r>
              <a:rPr sz="3750" spc="155" dirty="0">
                <a:latin typeface="Arial"/>
                <a:cs typeface="Arial"/>
              </a:rPr>
              <a:t>blockchain</a:t>
            </a:r>
            <a:r>
              <a:rPr sz="3750" spc="-710" dirty="0">
                <a:latin typeface="Arial"/>
                <a:cs typeface="Arial"/>
              </a:rPr>
              <a:t> </a:t>
            </a:r>
            <a:r>
              <a:rPr sz="3750" spc="130" dirty="0">
                <a:latin typeface="Arial"/>
                <a:cs typeface="Arial"/>
              </a:rPr>
              <a:t>solution</a:t>
            </a:r>
            <a:r>
              <a:rPr sz="3750" spc="-195" dirty="0">
                <a:latin typeface="Arial"/>
                <a:cs typeface="Arial"/>
              </a:rPr>
              <a:t> </a:t>
            </a:r>
            <a:r>
              <a:rPr sz="3750" spc="130" dirty="0">
                <a:latin typeface="Arial"/>
                <a:cs typeface="Arial"/>
              </a:rPr>
              <a:t>that	</a:t>
            </a:r>
            <a:r>
              <a:rPr sz="3750" spc="110" dirty="0">
                <a:latin typeface="Arial"/>
                <a:cs typeface="Arial"/>
              </a:rPr>
              <a:t>helps  </a:t>
            </a:r>
            <a:r>
              <a:rPr sz="3750" spc="114" dirty="0">
                <a:latin typeface="Arial"/>
                <a:cs typeface="Arial"/>
              </a:rPr>
              <a:t>brands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150" dirty="0">
                <a:latin typeface="Arial"/>
                <a:cs typeface="Arial"/>
              </a:rPr>
              <a:t>in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85" dirty="0">
                <a:latin typeface="Arial"/>
                <a:cs typeface="Arial"/>
              </a:rPr>
              <a:t>creating,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95" dirty="0">
                <a:latin typeface="Arial"/>
                <a:cs typeface="Arial"/>
              </a:rPr>
              <a:t>issuing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160" dirty="0">
                <a:latin typeface="Arial"/>
                <a:cs typeface="Arial"/>
              </a:rPr>
              <a:t>and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155" dirty="0">
                <a:latin typeface="Arial"/>
                <a:cs typeface="Arial"/>
              </a:rPr>
              <a:t>managing  </a:t>
            </a:r>
            <a:r>
              <a:rPr sz="3750" spc="110" dirty="0">
                <a:latin typeface="Arial"/>
                <a:cs typeface="Arial"/>
              </a:rPr>
              <a:t>loyalty tokens </a:t>
            </a:r>
            <a:r>
              <a:rPr sz="3750" spc="185" dirty="0">
                <a:latin typeface="Arial"/>
                <a:cs typeface="Arial"/>
              </a:rPr>
              <a:t>through </a:t>
            </a:r>
            <a:r>
              <a:rPr sz="3750" spc="100" dirty="0">
                <a:latin typeface="Arial"/>
                <a:cs typeface="Arial"/>
              </a:rPr>
              <a:t>stablecoins</a:t>
            </a:r>
            <a:r>
              <a:rPr sz="3300" spc="100" dirty="0">
                <a:latin typeface="Arial"/>
                <a:cs typeface="Arial"/>
              </a:rPr>
              <a:t>/</a:t>
            </a:r>
            <a:r>
              <a:rPr sz="3750" spc="100" dirty="0">
                <a:latin typeface="Arial"/>
                <a:cs typeface="Arial"/>
              </a:rPr>
              <a:t>fiat  </a:t>
            </a:r>
            <a:r>
              <a:rPr sz="3750" spc="85" dirty="0">
                <a:latin typeface="Arial"/>
                <a:cs typeface="Arial"/>
              </a:rPr>
              <a:t>currency.</a:t>
            </a:r>
            <a:endParaRPr sz="37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475390" y="7398336"/>
            <a:ext cx="8006080" cy="7975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044575">
              <a:lnSpc>
                <a:spcPct val="100000"/>
              </a:lnSpc>
              <a:spcBef>
                <a:spcPts val="90"/>
              </a:spcBef>
              <a:tabLst>
                <a:tab pos="1435100" algn="l"/>
                <a:tab pos="3218815" algn="l"/>
                <a:tab pos="4709795" algn="l"/>
                <a:tab pos="6019165" algn="l"/>
                <a:tab pos="7148195" algn="l"/>
              </a:tabLst>
            </a:pPr>
            <a:r>
              <a:rPr sz="1950" i="1" spc="535" dirty="0">
                <a:latin typeface="Arial"/>
                <a:cs typeface="Arial"/>
              </a:rPr>
              <a:t>A	</a:t>
            </a:r>
            <a:r>
              <a:rPr sz="1950" i="1" spc="330" dirty="0">
                <a:latin typeface="Arial"/>
                <a:cs typeface="Arial"/>
              </a:rPr>
              <a:t>R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600" dirty="0">
                <a:latin typeface="Arial"/>
                <a:cs typeface="Arial"/>
              </a:rPr>
              <a:t>C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630" dirty="0">
                <a:latin typeface="Arial"/>
                <a:cs typeface="Arial"/>
              </a:rPr>
              <a:t>N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	</a:t>
            </a:r>
            <a:r>
              <a:rPr sz="1950" i="1" spc="315" dirty="0">
                <a:latin typeface="Arial"/>
                <a:cs typeface="Arial"/>
              </a:rPr>
              <a:t>S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484" dirty="0">
                <a:latin typeface="Arial"/>
                <a:cs typeface="Arial"/>
              </a:rPr>
              <a:t>U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555" dirty="0">
                <a:latin typeface="Arial"/>
                <a:cs typeface="Arial"/>
              </a:rPr>
              <a:t>D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415" dirty="0">
                <a:latin typeface="Arial"/>
                <a:cs typeface="Arial"/>
              </a:rPr>
              <a:t>Y	</a:t>
            </a:r>
            <a:r>
              <a:rPr sz="1950" i="1" spc="400" dirty="0">
                <a:latin typeface="Arial"/>
                <a:cs typeface="Arial"/>
              </a:rPr>
              <a:t>F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30" dirty="0">
                <a:latin typeface="Arial"/>
                <a:cs typeface="Arial"/>
              </a:rPr>
              <a:t>R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590" dirty="0">
                <a:latin typeface="Arial"/>
                <a:cs typeface="Arial"/>
              </a:rPr>
              <a:t>O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785" dirty="0">
                <a:latin typeface="Arial"/>
                <a:cs typeface="Arial"/>
              </a:rPr>
              <a:t>M	</a:t>
            </a:r>
            <a:r>
              <a:rPr sz="1950" i="1" spc="480" dirty="0">
                <a:latin typeface="Arial"/>
                <a:cs typeface="Arial"/>
              </a:rPr>
              <a:t>B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535" dirty="0">
                <a:latin typeface="Arial"/>
                <a:cs typeface="Arial"/>
              </a:rPr>
              <a:t>A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229" dirty="0">
                <a:latin typeface="Arial"/>
                <a:cs typeface="Arial"/>
              </a:rPr>
              <a:t>I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630" dirty="0">
                <a:latin typeface="Arial"/>
                <a:cs typeface="Arial"/>
              </a:rPr>
              <a:t>N	</a:t>
            </a:r>
            <a:r>
              <a:rPr sz="1950" i="1" spc="535" dirty="0">
                <a:latin typeface="Arial"/>
                <a:cs typeface="Arial"/>
              </a:rPr>
              <a:t>A</a:t>
            </a:r>
            <a:r>
              <a:rPr sz="1950" i="1" spc="-185" dirty="0">
                <a:latin typeface="Arial"/>
                <a:cs typeface="Arial"/>
              </a:rPr>
              <a:t> </a:t>
            </a:r>
            <a:r>
              <a:rPr sz="1950" i="1" spc="630" dirty="0">
                <a:latin typeface="Arial"/>
                <a:cs typeface="Arial"/>
              </a:rPr>
              <a:t>N</a:t>
            </a:r>
            <a:r>
              <a:rPr sz="1950" i="1" spc="-180" dirty="0">
                <a:latin typeface="Arial"/>
                <a:cs typeface="Arial"/>
              </a:rPr>
              <a:t> </a:t>
            </a:r>
            <a:r>
              <a:rPr sz="1950" i="1" spc="555" dirty="0">
                <a:latin typeface="Arial"/>
                <a:cs typeface="Arial"/>
              </a:rPr>
              <a:t>D</a:t>
            </a:r>
            <a:endParaRPr sz="19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10"/>
              </a:spcBef>
              <a:tabLst>
                <a:tab pos="2233930" algn="l"/>
              </a:tabLst>
            </a:pPr>
            <a:r>
              <a:rPr sz="1950" i="1" spc="600" dirty="0">
                <a:latin typeface="Arial"/>
                <a:cs typeface="Arial"/>
              </a:rPr>
              <a:t>C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590" dirty="0">
                <a:latin typeface="Arial"/>
                <a:cs typeface="Arial"/>
              </a:rPr>
              <a:t>O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785" dirty="0">
                <a:latin typeface="Arial"/>
                <a:cs typeface="Arial"/>
              </a:rPr>
              <a:t>M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95" dirty="0">
                <a:latin typeface="Arial"/>
                <a:cs typeface="Arial"/>
              </a:rPr>
              <a:t>P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535" dirty="0">
                <a:latin typeface="Arial"/>
                <a:cs typeface="Arial"/>
              </a:rPr>
              <a:t>A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630" dirty="0">
                <a:latin typeface="Arial"/>
                <a:cs typeface="Arial"/>
              </a:rPr>
              <a:t>N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15" dirty="0">
                <a:latin typeface="Arial"/>
                <a:cs typeface="Arial"/>
              </a:rPr>
              <a:t>Y	</a:t>
            </a:r>
            <a:r>
              <a:rPr sz="1950" i="1" spc="315" dirty="0">
                <a:latin typeface="Arial"/>
                <a:cs typeface="Arial"/>
              </a:rPr>
              <a:t>S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84" dirty="0">
                <a:latin typeface="Arial"/>
                <a:cs typeface="Arial"/>
              </a:rPr>
              <a:t>U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555" dirty="0">
                <a:latin typeface="Arial"/>
                <a:cs typeface="Arial"/>
              </a:rPr>
              <a:t>G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555" dirty="0">
                <a:latin typeface="Arial"/>
                <a:cs typeface="Arial"/>
              </a:rPr>
              <a:t>G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r>
              <a:rPr sz="1950" i="1" spc="-145" dirty="0">
                <a:latin typeface="Arial"/>
                <a:cs typeface="Arial"/>
              </a:rPr>
              <a:t> </a:t>
            </a:r>
            <a:r>
              <a:rPr sz="1950" i="1" spc="315" dirty="0">
                <a:latin typeface="Arial"/>
                <a:cs typeface="Arial"/>
              </a:rPr>
              <a:t>S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15" dirty="0">
                <a:latin typeface="Arial"/>
                <a:cs typeface="Arial"/>
              </a:rPr>
              <a:t>S</a:t>
            </a:r>
            <a:endParaRPr sz="19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22603" y="7874586"/>
            <a:ext cx="4385310" cy="3213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1240790" algn="l"/>
                <a:tab pos="1631314" algn="l"/>
                <a:tab pos="2319655" algn="l"/>
              </a:tabLst>
            </a:pPr>
            <a:r>
              <a:rPr sz="1950" i="1" spc="490" dirty="0">
                <a:latin typeface="Arial"/>
                <a:cs typeface="Arial"/>
              </a:rPr>
              <a:t>T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605" dirty="0">
                <a:latin typeface="Arial"/>
                <a:cs typeface="Arial"/>
              </a:rPr>
              <a:t>H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535" dirty="0">
                <a:latin typeface="Arial"/>
                <a:cs typeface="Arial"/>
              </a:rPr>
              <a:t>A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	</a:t>
            </a:r>
            <a:r>
              <a:rPr sz="1950" i="1" spc="535" dirty="0">
                <a:latin typeface="Arial"/>
                <a:cs typeface="Arial"/>
              </a:rPr>
              <a:t>A	</a:t>
            </a:r>
            <a:r>
              <a:rPr sz="1950" i="1" spc="600" dirty="0">
                <a:latin typeface="Arial"/>
                <a:cs typeface="Arial"/>
              </a:rPr>
              <a:t>5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00" i="1" spc="615" dirty="0">
                <a:latin typeface="TeX Gyre Adventor"/>
                <a:cs typeface="TeX Gyre Adventor"/>
              </a:rPr>
              <a:t>%	</a:t>
            </a:r>
            <a:r>
              <a:rPr sz="1950" i="1" spc="229" dirty="0">
                <a:latin typeface="Arial"/>
                <a:cs typeface="Arial"/>
              </a:rPr>
              <a:t>I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630" dirty="0">
                <a:latin typeface="Arial"/>
                <a:cs typeface="Arial"/>
              </a:rPr>
              <a:t>N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600" dirty="0">
                <a:latin typeface="Arial"/>
                <a:cs typeface="Arial"/>
              </a:rPr>
              <a:t>C</a:t>
            </a:r>
            <a:r>
              <a:rPr sz="1950" i="1" spc="-155" dirty="0">
                <a:latin typeface="Arial"/>
                <a:cs typeface="Arial"/>
              </a:rPr>
              <a:t> </a:t>
            </a:r>
            <a:r>
              <a:rPr sz="1950" i="1" spc="330" dirty="0">
                <a:latin typeface="Arial"/>
                <a:cs typeface="Arial"/>
              </a:rPr>
              <a:t>R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535" dirty="0">
                <a:latin typeface="Arial"/>
                <a:cs typeface="Arial"/>
              </a:rPr>
              <a:t>A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315" dirty="0">
                <a:latin typeface="Arial"/>
                <a:cs typeface="Arial"/>
              </a:rPr>
              <a:t>S</a:t>
            </a:r>
            <a:r>
              <a:rPr sz="1950" i="1" spc="-155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endParaRPr sz="19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813378" y="8350836"/>
            <a:ext cx="8256905" cy="12738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0"/>
              </a:spcBef>
              <a:tabLst>
                <a:tab pos="565785" algn="l"/>
                <a:tab pos="3003550" algn="l"/>
                <a:tab pos="5524500" algn="l"/>
              </a:tabLst>
            </a:pPr>
            <a:r>
              <a:rPr sz="1950" i="1" spc="229" dirty="0">
                <a:latin typeface="Arial"/>
                <a:cs typeface="Arial"/>
              </a:rPr>
              <a:t>I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630" dirty="0">
                <a:latin typeface="Arial"/>
                <a:cs typeface="Arial"/>
              </a:rPr>
              <a:t>N	</a:t>
            </a:r>
            <a:r>
              <a:rPr sz="1950" i="1" spc="600" dirty="0">
                <a:latin typeface="Arial"/>
                <a:cs typeface="Arial"/>
              </a:rPr>
              <a:t>C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84" dirty="0">
                <a:latin typeface="Arial"/>
                <a:cs typeface="Arial"/>
              </a:rPr>
              <a:t>U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15" dirty="0">
                <a:latin typeface="Arial"/>
                <a:cs typeface="Arial"/>
              </a:rPr>
              <a:t>S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590" dirty="0">
                <a:latin typeface="Arial"/>
                <a:cs typeface="Arial"/>
              </a:rPr>
              <a:t>O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785" dirty="0">
                <a:latin typeface="Arial"/>
                <a:cs typeface="Arial"/>
              </a:rPr>
              <a:t>M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30" dirty="0">
                <a:latin typeface="Arial"/>
                <a:cs typeface="Arial"/>
              </a:rPr>
              <a:t>R	R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630" dirty="0">
                <a:latin typeface="Arial"/>
                <a:cs typeface="Arial"/>
              </a:rPr>
              <a:t>N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229" dirty="0">
                <a:latin typeface="Arial"/>
                <a:cs typeface="Arial"/>
              </a:rPr>
              <a:t>I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590" dirty="0">
                <a:latin typeface="Arial"/>
                <a:cs typeface="Arial"/>
              </a:rPr>
              <a:t>O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630" dirty="0">
                <a:latin typeface="Arial"/>
                <a:cs typeface="Arial"/>
              </a:rPr>
              <a:t>N	</a:t>
            </a:r>
            <a:r>
              <a:rPr sz="1950" i="1" spc="600" dirty="0">
                <a:latin typeface="Arial"/>
                <a:cs typeface="Arial"/>
              </a:rPr>
              <a:t>C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590" dirty="0">
                <a:latin typeface="Arial"/>
                <a:cs typeface="Arial"/>
              </a:rPr>
              <a:t>O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330" dirty="0">
                <a:latin typeface="Arial"/>
                <a:cs typeface="Arial"/>
              </a:rPr>
              <a:t>R</a:t>
            </a:r>
            <a:r>
              <a:rPr sz="1950" i="1" spc="-145" dirty="0">
                <a:latin typeface="Arial"/>
                <a:cs typeface="Arial"/>
              </a:rPr>
              <a:t> </a:t>
            </a:r>
            <a:r>
              <a:rPr sz="1950" i="1" spc="330" dirty="0">
                <a:latin typeface="Arial"/>
                <a:cs typeface="Arial"/>
              </a:rPr>
              <a:t>R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530" dirty="0">
                <a:latin typeface="Arial"/>
                <a:cs typeface="Arial"/>
              </a:rPr>
              <a:t>L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535" dirty="0">
                <a:latin typeface="Arial"/>
                <a:cs typeface="Arial"/>
              </a:rPr>
              <a:t>A</a:t>
            </a:r>
            <a:r>
              <a:rPr sz="1950" i="1" spc="-145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r>
              <a:rPr sz="1950" i="1" spc="-150" dirty="0">
                <a:latin typeface="Arial"/>
                <a:cs typeface="Arial"/>
              </a:rPr>
              <a:t> </a:t>
            </a:r>
            <a:r>
              <a:rPr sz="1950" i="1" spc="315" dirty="0">
                <a:latin typeface="Arial"/>
                <a:cs typeface="Arial"/>
              </a:rPr>
              <a:t>S</a:t>
            </a:r>
            <a:endParaRPr sz="1950">
              <a:latin typeface="Arial"/>
              <a:cs typeface="Arial"/>
            </a:endParaRPr>
          </a:p>
          <a:p>
            <a:pPr marL="494030" marR="486409" algn="ctr">
              <a:lnSpc>
                <a:spcPts val="3750"/>
              </a:lnSpc>
              <a:spcBef>
                <a:spcPts val="360"/>
              </a:spcBef>
              <a:tabLst>
                <a:tab pos="1712595" algn="l"/>
                <a:tab pos="2367915" algn="l"/>
                <a:tab pos="3798570" algn="l"/>
                <a:tab pos="4189095" algn="l"/>
                <a:tab pos="5143500" algn="l"/>
                <a:tab pos="7353300" algn="l"/>
              </a:tabLst>
            </a:pPr>
            <a:r>
              <a:rPr sz="1950" i="1" spc="825" dirty="0">
                <a:latin typeface="Arial"/>
                <a:cs typeface="Arial"/>
              </a:rPr>
              <a:t>W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229" dirty="0">
                <a:latin typeface="Arial"/>
                <a:cs typeface="Arial"/>
              </a:rPr>
              <a:t>I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605" dirty="0">
                <a:latin typeface="Arial"/>
                <a:cs typeface="Arial"/>
              </a:rPr>
              <a:t>H	</a:t>
            </a:r>
            <a:r>
              <a:rPr sz="1950" i="1" spc="535" dirty="0">
                <a:latin typeface="Arial"/>
                <a:cs typeface="Arial"/>
              </a:rPr>
              <a:t>A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	</a:t>
            </a:r>
            <a:r>
              <a:rPr sz="1950" i="1" spc="530" dirty="0">
                <a:latin typeface="Arial"/>
                <a:cs typeface="Arial"/>
              </a:rPr>
              <a:t>L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535" dirty="0">
                <a:latin typeface="Arial"/>
                <a:cs typeface="Arial"/>
              </a:rPr>
              <a:t>A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15" dirty="0">
                <a:latin typeface="Arial"/>
                <a:cs typeface="Arial"/>
              </a:rPr>
              <a:t>S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	</a:t>
            </a:r>
            <a:r>
              <a:rPr sz="1950" i="1" spc="535" dirty="0">
                <a:latin typeface="Arial"/>
                <a:cs typeface="Arial"/>
              </a:rPr>
              <a:t>A	</a:t>
            </a:r>
            <a:r>
              <a:rPr sz="1950" i="1" spc="600" dirty="0">
                <a:latin typeface="Arial"/>
                <a:cs typeface="Arial"/>
              </a:rPr>
              <a:t>2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600" dirty="0">
                <a:latin typeface="Arial"/>
                <a:cs typeface="Arial"/>
              </a:rPr>
              <a:t>5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00" i="1" spc="615" dirty="0">
                <a:latin typeface="TeX Gyre Adventor"/>
                <a:cs typeface="TeX Gyre Adventor"/>
              </a:rPr>
              <a:t>%	</a:t>
            </a:r>
            <a:r>
              <a:rPr sz="1950" i="1" spc="229" dirty="0">
                <a:latin typeface="Arial"/>
                <a:cs typeface="Arial"/>
              </a:rPr>
              <a:t>I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630" dirty="0">
                <a:latin typeface="Arial"/>
                <a:cs typeface="Arial"/>
              </a:rPr>
              <a:t>N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600" dirty="0">
                <a:latin typeface="Arial"/>
                <a:cs typeface="Arial"/>
              </a:rPr>
              <a:t>C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30" dirty="0">
                <a:latin typeface="Arial"/>
                <a:cs typeface="Arial"/>
              </a:rPr>
              <a:t>R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</a:t>
            </a:r>
            <a:r>
              <a:rPr sz="1950" i="1" spc="-135" dirty="0">
                <a:latin typeface="Arial"/>
                <a:cs typeface="Arial"/>
              </a:rPr>
              <a:t> </a:t>
            </a:r>
            <a:r>
              <a:rPr sz="1950" i="1" spc="535" dirty="0">
                <a:latin typeface="Arial"/>
                <a:cs typeface="Arial"/>
              </a:rPr>
              <a:t>A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15" dirty="0">
                <a:latin typeface="Arial"/>
                <a:cs typeface="Arial"/>
              </a:rPr>
              <a:t>S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350" dirty="0">
                <a:latin typeface="Arial"/>
                <a:cs typeface="Arial"/>
              </a:rPr>
              <a:t>E	</a:t>
            </a:r>
            <a:r>
              <a:rPr sz="1950" i="1" spc="229" dirty="0">
                <a:latin typeface="Arial"/>
                <a:cs typeface="Arial"/>
              </a:rPr>
              <a:t>I</a:t>
            </a:r>
            <a:r>
              <a:rPr sz="1950" i="1" spc="-235" dirty="0">
                <a:latin typeface="Arial"/>
                <a:cs typeface="Arial"/>
              </a:rPr>
              <a:t> </a:t>
            </a:r>
            <a:r>
              <a:rPr sz="1950" i="1" spc="630" dirty="0">
                <a:latin typeface="Arial"/>
                <a:cs typeface="Arial"/>
              </a:rPr>
              <a:t>N </a:t>
            </a:r>
            <a:r>
              <a:rPr sz="1950" i="1" spc="240" dirty="0">
                <a:latin typeface="Arial"/>
                <a:cs typeface="Arial"/>
              </a:rPr>
              <a:t> </a:t>
            </a:r>
            <a:r>
              <a:rPr sz="1950" i="1" spc="395" dirty="0">
                <a:latin typeface="Arial"/>
                <a:cs typeface="Arial"/>
              </a:rPr>
              <a:t>P</a:t>
            </a:r>
            <a:r>
              <a:rPr sz="1950" i="1" spc="-145" dirty="0">
                <a:latin typeface="Arial"/>
                <a:cs typeface="Arial"/>
              </a:rPr>
              <a:t> </a:t>
            </a:r>
            <a:r>
              <a:rPr sz="1950" i="1" spc="330" dirty="0">
                <a:latin typeface="Arial"/>
                <a:cs typeface="Arial"/>
              </a:rPr>
              <a:t>R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590" dirty="0">
                <a:latin typeface="Arial"/>
                <a:cs typeface="Arial"/>
              </a:rPr>
              <a:t>O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00" dirty="0">
                <a:latin typeface="Arial"/>
                <a:cs typeface="Arial"/>
              </a:rPr>
              <a:t>F</a:t>
            </a:r>
            <a:r>
              <a:rPr sz="1950" i="1" spc="-145" dirty="0">
                <a:latin typeface="Arial"/>
                <a:cs typeface="Arial"/>
              </a:rPr>
              <a:t> </a:t>
            </a:r>
            <a:r>
              <a:rPr sz="1950" i="1" spc="229" dirty="0">
                <a:latin typeface="Arial"/>
                <a:cs typeface="Arial"/>
              </a:rPr>
              <a:t>I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490" dirty="0">
                <a:latin typeface="Arial"/>
                <a:cs typeface="Arial"/>
              </a:rPr>
              <a:t>T</a:t>
            </a:r>
            <a:r>
              <a:rPr sz="1950" i="1" spc="-140" dirty="0">
                <a:latin typeface="Arial"/>
                <a:cs typeface="Arial"/>
              </a:rPr>
              <a:t> </a:t>
            </a:r>
            <a:r>
              <a:rPr sz="1950" i="1" spc="160" dirty="0">
                <a:latin typeface="Arial"/>
                <a:cs typeface="Arial"/>
              </a:rPr>
              <a:t>.</a:t>
            </a:r>
            <a:endParaRPr sz="19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38205" y="877095"/>
            <a:ext cx="8465185" cy="74739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700" b="0" i="1" spc="1685" dirty="0">
                <a:solidFill>
                  <a:srgbClr val="F9BF40"/>
                </a:solidFill>
                <a:latin typeface="Arial"/>
                <a:cs typeface="Arial"/>
              </a:rPr>
              <a:t>HOW</a:t>
            </a:r>
            <a:r>
              <a:rPr sz="4700" b="0" i="1" spc="-295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4700" b="0" i="1" spc="1395" dirty="0">
                <a:solidFill>
                  <a:srgbClr val="F9BF40"/>
                </a:solidFill>
                <a:latin typeface="Arial"/>
                <a:cs typeface="Arial"/>
              </a:rPr>
              <a:t>GEMA</a:t>
            </a:r>
            <a:r>
              <a:rPr sz="4700" b="0" i="1" spc="-290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4700" b="0" i="1" spc="1325" dirty="0">
                <a:solidFill>
                  <a:srgbClr val="F9BF40"/>
                </a:solidFill>
                <a:latin typeface="Arial"/>
                <a:cs typeface="Arial"/>
              </a:rPr>
              <a:t>WORKS?</a:t>
            </a:r>
            <a:endParaRPr sz="47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029913" y="1030893"/>
            <a:ext cx="1103719" cy="12911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158147" y="1030893"/>
            <a:ext cx="1099810" cy="12911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GEMADEMO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48000" y="171450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158147" y="1030890"/>
            <a:ext cx="1099810" cy="12911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51761" y="1084375"/>
            <a:ext cx="7564120" cy="543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400" b="0" i="1" spc="855" dirty="0">
                <a:solidFill>
                  <a:srgbClr val="F9BF40"/>
                </a:solidFill>
                <a:latin typeface="Arial"/>
                <a:cs typeface="Arial"/>
              </a:rPr>
              <a:t>THE</a:t>
            </a:r>
            <a:r>
              <a:rPr sz="3400" b="0" i="1" spc="-229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3400" b="0" i="1" spc="985" dirty="0">
                <a:solidFill>
                  <a:srgbClr val="F9BF40"/>
                </a:solidFill>
                <a:latin typeface="Arial"/>
                <a:cs typeface="Arial"/>
              </a:rPr>
              <a:t>GEMA</a:t>
            </a:r>
            <a:r>
              <a:rPr sz="3400" b="0" i="1" spc="-229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3400" b="0" i="1" spc="950" dirty="0">
                <a:solidFill>
                  <a:srgbClr val="F9BF40"/>
                </a:solidFill>
                <a:latin typeface="Arial"/>
                <a:cs typeface="Arial"/>
              </a:rPr>
              <a:t>BLOCKCHAIN?</a:t>
            </a:r>
            <a:endParaRPr sz="3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036475" y="3928054"/>
            <a:ext cx="161925" cy="16192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036475" y="4613854"/>
            <a:ext cx="161925" cy="16192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036475" y="5299654"/>
            <a:ext cx="161925" cy="16192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566575" y="2876969"/>
            <a:ext cx="14580235" cy="482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83665" marR="7055484" indent="-1371600">
              <a:lnSpc>
                <a:spcPct val="120000"/>
              </a:lnSpc>
              <a:spcBef>
                <a:spcPts val="100"/>
              </a:spcBef>
            </a:pPr>
            <a:r>
              <a:rPr sz="3750" spc="110" dirty="0">
                <a:latin typeface="Arial"/>
                <a:cs typeface="Arial"/>
              </a:rPr>
              <a:t>The </a:t>
            </a:r>
            <a:r>
              <a:rPr sz="3750" spc="-45" dirty="0">
                <a:latin typeface="Arial"/>
                <a:cs typeface="Arial"/>
              </a:rPr>
              <a:t>GEMA </a:t>
            </a:r>
            <a:r>
              <a:rPr sz="3750" spc="50" dirty="0">
                <a:latin typeface="Arial"/>
                <a:cs typeface="Arial"/>
              </a:rPr>
              <a:t>Ecosystem</a:t>
            </a:r>
            <a:r>
              <a:rPr sz="3750" spc="-745" dirty="0">
                <a:latin typeface="Arial"/>
                <a:cs typeface="Arial"/>
              </a:rPr>
              <a:t> </a:t>
            </a:r>
            <a:r>
              <a:rPr sz="3750" spc="85" dirty="0">
                <a:latin typeface="Arial"/>
                <a:cs typeface="Arial"/>
              </a:rPr>
              <a:t>constitutes:  </a:t>
            </a:r>
            <a:r>
              <a:rPr sz="3750" spc="110" dirty="0">
                <a:latin typeface="Arial"/>
                <a:cs typeface="Arial"/>
              </a:rPr>
              <a:t>The </a:t>
            </a:r>
            <a:r>
              <a:rPr sz="3750" spc="-55" dirty="0">
                <a:latin typeface="Arial"/>
                <a:cs typeface="Arial"/>
              </a:rPr>
              <a:t>GEM</a:t>
            </a:r>
            <a:r>
              <a:rPr sz="3750" spc="-525" dirty="0">
                <a:latin typeface="Arial"/>
                <a:cs typeface="Arial"/>
              </a:rPr>
              <a:t> </a:t>
            </a:r>
            <a:r>
              <a:rPr sz="3750" spc="90" dirty="0">
                <a:latin typeface="Arial"/>
                <a:cs typeface="Arial"/>
              </a:rPr>
              <a:t>token.</a:t>
            </a:r>
            <a:endParaRPr sz="3750">
              <a:latin typeface="Arial"/>
              <a:cs typeface="Arial"/>
            </a:endParaRPr>
          </a:p>
          <a:p>
            <a:pPr marL="1489710">
              <a:lnSpc>
                <a:spcPct val="100000"/>
              </a:lnSpc>
              <a:spcBef>
                <a:spcPts val="900"/>
              </a:spcBef>
            </a:pPr>
            <a:r>
              <a:rPr sz="3750" spc="25" dirty="0">
                <a:latin typeface="Arial"/>
                <a:cs typeface="Arial"/>
              </a:rPr>
              <a:t>Smart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75" dirty="0">
                <a:latin typeface="Arial"/>
                <a:cs typeface="Arial"/>
              </a:rPr>
              <a:t>contracts.</a:t>
            </a:r>
            <a:endParaRPr sz="3750">
              <a:latin typeface="Arial"/>
              <a:cs typeface="Arial"/>
            </a:endParaRPr>
          </a:p>
          <a:p>
            <a:pPr marL="1383665">
              <a:lnSpc>
                <a:spcPct val="100000"/>
              </a:lnSpc>
              <a:spcBef>
                <a:spcPts val="900"/>
              </a:spcBef>
            </a:pPr>
            <a:r>
              <a:rPr sz="3750" spc="85" dirty="0">
                <a:latin typeface="Arial"/>
                <a:cs typeface="Arial"/>
              </a:rPr>
              <a:t>Different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155" dirty="0">
                <a:latin typeface="Arial"/>
                <a:cs typeface="Arial"/>
              </a:rPr>
              <a:t>brand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130" dirty="0">
                <a:latin typeface="Arial"/>
                <a:cs typeface="Arial"/>
              </a:rPr>
              <a:t>blockchains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-190" dirty="0">
                <a:latin typeface="Arial"/>
                <a:cs typeface="Arial"/>
              </a:rPr>
              <a:t>.</a:t>
            </a:r>
            <a:endParaRPr sz="37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4650">
              <a:latin typeface="Arial"/>
              <a:cs typeface="Arial"/>
            </a:endParaRPr>
          </a:p>
          <a:p>
            <a:pPr marL="12700" marR="5080">
              <a:lnSpc>
                <a:spcPct val="120000"/>
              </a:lnSpc>
              <a:spcBef>
                <a:spcPts val="5"/>
              </a:spcBef>
              <a:tabLst>
                <a:tab pos="12851765" algn="l"/>
              </a:tabLst>
            </a:pPr>
            <a:r>
              <a:rPr sz="3750" spc="-165" dirty="0">
                <a:latin typeface="Arial"/>
                <a:cs typeface="Arial"/>
              </a:rPr>
              <a:t>G</a:t>
            </a:r>
            <a:r>
              <a:rPr sz="3750" spc="-229" dirty="0">
                <a:latin typeface="Arial"/>
                <a:cs typeface="Arial"/>
              </a:rPr>
              <a:t>E</a:t>
            </a:r>
            <a:r>
              <a:rPr sz="3750" spc="229" dirty="0">
                <a:latin typeface="Arial"/>
                <a:cs typeface="Arial"/>
              </a:rPr>
              <a:t>M</a:t>
            </a:r>
            <a:r>
              <a:rPr sz="3750" spc="-20" dirty="0">
                <a:latin typeface="Arial"/>
                <a:cs typeface="Arial"/>
              </a:rPr>
              <a:t>A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229" dirty="0">
                <a:latin typeface="Arial"/>
                <a:cs typeface="Arial"/>
              </a:rPr>
              <a:t>M</a:t>
            </a:r>
            <a:r>
              <a:rPr sz="3750" spc="185" dirty="0">
                <a:latin typeface="Arial"/>
                <a:cs typeface="Arial"/>
              </a:rPr>
              <a:t>o</a:t>
            </a:r>
            <a:r>
              <a:rPr sz="3750" spc="280" dirty="0">
                <a:latin typeface="Arial"/>
                <a:cs typeface="Arial"/>
              </a:rPr>
              <a:t>b</a:t>
            </a:r>
            <a:r>
              <a:rPr sz="3750" spc="85" dirty="0">
                <a:latin typeface="Arial"/>
                <a:cs typeface="Arial"/>
              </a:rPr>
              <a:t>i</a:t>
            </a:r>
            <a:r>
              <a:rPr sz="3750" spc="120" dirty="0">
                <a:latin typeface="Arial"/>
                <a:cs typeface="Arial"/>
              </a:rPr>
              <a:t>l</a:t>
            </a:r>
            <a:r>
              <a:rPr sz="3750" spc="45" dirty="0">
                <a:latin typeface="Arial"/>
                <a:cs typeface="Arial"/>
              </a:rPr>
              <a:t>e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-25" dirty="0">
                <a:latin typeface="Arial"/>
                <a:cs typeface="Arial"/>
              </a:rPr>
              <a:t>A</a:t>
            </a:r>
            <a:r>
              <a:rPr sz="3750" spc="280" dirty="0">
                <a:latin typeface="Arial"/>
                <a:cs typeface="Arial"/>
              </a:rPr>
              <a:t>pp</a:t>
            </a:r>
            <a:r>
              <a:rPr sz="2900" spc="290" dirty="0">
                <a:latin typeface="DejaVu Sans Condensed"/>
                <a:cs typeface="DejaVu Sans Condensed"/>
              </a:rPr>
              <a:t>/</a:t>
            </a:r>
            <a:r>
              <a:rPr sz="3750" spc="150" dirty="0">
                <a:latin typeface="Arial"/>
                <a:cs typeface="Arial"/>
              </a:rPr>
              <a:t>W</a:t>
            </a:r>
            <a:r>
              <a:rPr sz="3750" spc="40" dirty="0">
                <a:latin typeface="Arial"/>
                <a:cs typeface="Arial"/>
              </a:rPr>
              <a:t>e</a:t>
            </a:r>
            <a:r>
              <a:rPr sz="3750" spc="285" dirty="0">
                <a:latin typeface="Arial"/>
                <a:cs typeface="Arial"/>
              </a:rPr>
              <a:t>b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-25" dirty="0">
                <a:latin typeface="Arial"/>
                <a:cs typeface="Arial"/>
              </a:rPr>
              <a:t>A</a:t>
            </a:r>
            <a:r>
              <a:rPr sz="3750" spc="280" dirty="0">
                <a:latin typeface="Arial"/>
                <a:cs typeface="Arial"/>
              </a:rPr>
              <a:t>p</a:t>
            </a:r>
            <a:r>
              <a:rPr sz="3750" spc="285" dirty="0">
                <a:latin typeface="Arial"/>
                <a:cs typeface="Arial"/>
              </a:rPr>
              <a:t>p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335" dirty="0">
                <a:latin typeface="Arial"/>
                <a:cs typeface="Arial"/>
              </a:rPr>
              <a:t>w</a:t>
            </a:r>
            <a:r>
              <a:rPr sz="3750" spc="210" dirty="0">
                <a:latin typeface="Arial"/>
                <a:cs typeface="Arial"/>
              </a:rPr>
              <a:t>h</a:t>
            </a:r>
            <a:r>
              <a:rPr sz="3750" spc="40" dirty="0">
                <a:latin typeface="Arial"/>
                <a:cs typeface="Arial"/>
              </a:rPr>
              <a:t>e</a:t>
            </a:r>
            <a:r>
              <a:rPr sz="3750" spc="25" dirty="0">
                <a:latin typeface="Arial"/>
                <a:cs typeface="Arial"/>
              </a:rPr>
              <a:t>r</a:t>
            </a:r>
            <a:r>
              <a:rPr sz="3750" spc="45" dirty="0">
                <a:latin typeface="Arial"/>
                <a:cs typeface="Arial"/>
              </a:rPr>
              <a:t>e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204" dirty="0">
                <a:latin typeface="Arial"/>
                <a:cs typeface="Arial"/>
              </a:rPr>
              <a:t>u</a:t>
            </a:r>
            <a:r>
              <a:rPr sz="3750" spc="-100" dirty="0">
                <a:latin typeface="Arial"/>
                <a:cs typeface="Arial"/>
              </a:rPr>
              <a:t>s</a:t>
            </a:r>
            <a:r>
              <a:rPr sz="3750" spc="40" dirty="0">
                <a:latin typeface="Arial"/>
                <a:cs typeface="Arial"/>
              </a:rPr>
              <a:t>e</a:t>
            </a:r>
            <a:r>
              <a:rPr sz="3750" spc="25" dirty="0">
                <a:latin typeface="Arial"/>
                <a:cs typeface="Arial"/>
              </a:rPr>
              <a:t>r</a:t>
            </a:r>
            <a:r>
              <a:rPr sz="3750" spc="-95" dirty="0">
                <a:latin typeface="Arial"/>
                <a:cs typeface="Arial"/>
              </a:rPr>
              <a:t>s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280" dirty="0">
                <a:latin typeface="Arial"/>
                <a:cs typeface="Arial"/>
              </a:rPr>
              <a:t>b</a:t>
            </a:r>
            <a:r>
              <a:rPr sz="3750" spc="45" dirty="0">
                <a:latin typeface="Arial"/>
                <a:cs typeface="Arial"/>
              </a:rPr>
              <a:t>e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-30" dirty="0">
                <a:latin typeface="Arial"/>
                <a:cs typeface="Arial"/>
              </a:rPr>
              <a:t>a</a:t>
            </a:r>
            <a:r>
              <a:rPr sz="3750" spc="280" dirty="0">
                <a:latin typeface="Arial"/>
                <a:cs typeface="Arial"/>
              </a:rPr>
              <a:t>b</a:t>
            </a:r>
            <a:r>
              <a:rPr sz="3750" spc="120" dirty="0">
                <a:latin typeface="Arial"/>
                <a:cs typeface="Arial"/>
              </a:rPr>
              <a:t>l</a:t>
            </a:r>
            <a:r>
              <a:rPr sz="3750" spc="45" dirty="0">
                <a:latin typeface="Arial"/>
                <a:cs typeface="Arial"/>
              </a:rPr>
              <a:t>e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165" dirty="0">
                <a:latin typeface="Arial"/>
                <a:cs typeface="Arial"/>
              </a:rPr>
              <a:t>t</a:t>
            </a:r>
            <a:r>
              <a:rPr sz="3750" spc="190" dirty="0">
                <a:latin typeface="Arial"/>
                <a:cs typeface="Arial"/>
              </a:rPr>
              <a:t>o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-100" dirty="0">
                <a:latin typeface="Arial"/>
                <a:cs typeface="Arial"/>
              </a:rPr>
              <a:t>s</a:t>
            </a:r>
            <a:r>
              <a:rPr sz="3750" spc="40" dirty="0">
                <a:latin typeface="Arial"/>
                <a:cs typeface="Arial"/>
              </a:rPr>
              <a:t>e</a:t>
            </a:r>
            <a:r>
              <a:rPr sz="3750" spc="210" dirty="0">
                <a:latin typeface="Arial"/>
                <a:cs typeface="Arial"/>
              </a:rPr>
              <a:t>n</a:t>
            </a:r>
            <a:r>
              <a:rPr sz="3750" spc="295" dirty="0">
                <a:latin typeface="Arial"/>
                <a:cs typeface="Arial"/>
              </a:rPr>
              <a:t>d</a:t>
            </a:r>
            <a:r>
              <a:rPr sz="3750" spc="-190" dirty="0">
                <a:latin typeface="Arial"/>
                <a:cs typeface="Arial"/>
              </a:rPr>
              <a:t>,</a:t>
            </a:r>
            <a:r>
              <a:rPr sz="3750" dirty="0">
                <a:latin typeface="Arial"/>
                <a:cs typeface="Arial"/>
              </a:rPr>
              <a:t>	</a:t>
            </a:r>
            <a:r>
              <a:rPr sz="3750" spc="25" dirty="0">
                <a:latin typeface="Arial"/>
                <a:cs typeface="Arial"/>
              </a:rPr>
              <a:t>r</a:t>
            </a:r>
            <a:r>
              <a:rPr sz="3750" spc="40" dirty="0">
                <a:latin typeface="Arial"/>
                <a:cs typeface="Arial"/>
              </a:rPr>
              <a:t>e</a:t>
            </a:r>
            <a:r>
              <a:rPr sz="3750" spc="170" dirty="0">
                <a:latin typeface="Arial"/>
                <a:cs typeface="Arial"/>
              </a:rPr>
              <a:t>c</a:t>
            </a:r>
            <a:r>
              <a:rPr sz="3750" spc="40" dirty="0">
                <a:latin typeface="Arial"/>
                <a:cs typeface="Arial"/>
              </a:rPr>
              <a:t>e</a:t>
            </a:r>
            <a:r>
              <a:rPr sz="3750" spc="85" dirty="0">
                <a:latin typeface="Arial"/>
                <a:cs typeface="Arial"/>
              </a:rPr>
              <a:t>i</a:t>
            </a:r>
            <a:r>
              <a:rPr sz="3750" spc="114" dirty="0">
                <a:latin typeface="Arial"/>
                <a:cs typeface="Arial"/>
              </a:rPr>
              <a:t>v</a:t>
            </a:r>
            <a:r>
              <a:rPr sz="3750" spc="40" dirty="0">
                <a:latin typeface="Arial"/>
                <a:cs typeface="Arial"/>
              </a:rPr>
              <a:t>e</a:t>
            </a:r>
            <a:r>
              <a:rPr sz="3750" spc="-190" dirty="0">
                <a:latin typeface="Arial"/>
                <a:cs typeface="Arial"/>
              </a:rPr>
              <a:t>,  </a:t>
            </a:r>
            <a:r>
              <a:rPr sz="3750" spc="145" dirty="0">
                <a:latin typeface="Arial"/>
                <a:cs typeface="Arial"/>
              </a:rPr>
              <a:t>view</a:t>
            </a:r>
            <a:r>
              <a:rPr sz="3750" spc="-210" dirty="0">
                <a:latin typeface="Arial"/>
                <a:cs typeface="Arial"/>
              </a:rPr>
              <a:t> </a:t>
            </a:r>
            <a:r>
              <a:rPr sz="3750" spc="160" dirty="0">
                <a:latin typeface="Arial"/>
                <a:cs typeface="Arial"/>
              </a:rPr>
              <a:t>and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105" dirty="0">
                <a:latin typeface="Arial"/>
                <a:cs typeface="Arial"/>
              </a:rPr>
              <a:t>redeem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105" dirty="0">
                <a:latin typeface="Arial"/>
                <a:cs typeface="Arial"/>
              </a:rPr>
              <a:t>their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110" dirty="0">
                <a:latin typeface="Arial"/>
                <a:cs typeface="Arial"/>
              </a:rPr>
              <a:t>loyalty</a:t>
            </a:r>
            <a:r>
              <a:rPr sz="3750" spc="-204" dirty="0">
                <a:latin typeface="Arial"/>
                <a:cs typeface="Arial"/>
              </a:rPr>
              <a:t> </a:t>
            </a:r>
            <a:r>
              <a:rPr sz="3750" spc="65" dirty="0">
                <a:latin typeface="Arial"/>
                <a:cs typeface="Arial"/>
              </a:rPr>
              <a:t>tokens.</a:t>
            </a:r>
            <a:endParaRPr sz="3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452452" y="1226226"/>
            <a:ext cx="5383530" cy="746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700" i="1" spc="1260" dirty="0">
                <a:solidFill>
                  <a:srgbClr val="F9BF40"/>
                </a:solidFill>
                <a:latin typeface="Arial"/>
                <a:cs typeface="Arial"/>
              </a:rPr>
              <a:t>MARKET</a:t>
            </a:r>
            <a:r>
              <a:rPr sz="4700" i="1" spc="-325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4700" i="1" spc="869" dirty="0">
                <a:solidFill>
                  <a:srgbClr val="F9BF40"/>
                </a:solidFill>
                <a:latin typeface="Arial"/>
                <a:cs typeface="Arial"/>
              </a:rPr>
              <a:t>SIZE</a:t>
            </a:r>
            <a:endParaRPr sz="47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505725" y="3541013"/>
            <a:ext cx="13144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-145" dirty="0">
                <a:latin typeface="Arial"/>
                <a:cs typeface="Arial"/>
              </a:rPr>
              <a:t>.</a:t>
            </a:r>
            <a:endParaRPr sz="35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4509" y="3725560"/>
            <a:ext cx="5459095" cy="32619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900" b="1" spc="470" dirty="0">
                <a:solidFill>
                  <a:srgbClr val="F9BF40"/>
                </a:solidFill>
                <a:latin typeface="Arial"/>
                <a:cs typeface="Arial"/>
              </a:rPr>
              <a:t>$</a:t>
            </a:r>
            <a:r>
              <a:rPr sz="15900" b="1" spc="-385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15900" b="1" spc="55" dirty="0">
                <a:solidFill>
                  <a:srgbClr val="F9BF40"/>
                </a:solidFill>
                <a:latin typeface="Arial"/>
                <a:cs typeface="Arial"/>
              </a:rPr>
              <a:t>75B</a:t>
            </a:r>
            <a:endParaRPr sz="15900">
              <a:latin typeface="Arial"/>
              <a:cs typeface="Arial"/>
            </a:endParaRPr>
          </a:p>
          <a:p>
            <a:pPr marL="100330">
              <a:lnSpc>
                <a:spcPct val="100000"/>
              </a:lnSpc>
              <a:spcBef>
                <a:spcPts val="170"/>
              </a:spcBef>
            </a:pPr>
            <a:r>
              <a:rPr sz="5200" spc="-195" dirty="0">
                <a:latin typeface="Verdana"/>
                <a:cs typeface="Verdana"/>
              </a:rPr>
              <a:t>GLOBAL</a:t>
            </a:r>
            <a:r>
              <a:rPr sz="5200" spc="-530" dirty="0">
                <a:latin typeface="Verdana"/>
                <a:cs typeface="Verdana"/>
              </a:rPr>
              <a:t> </a:t>
            </a:r>
            <a:r>
              <a:rPr sz="5200" spc="-254" dirty="0">
                <a:latin typeface="Verdana"/>
                <a:cs typeface="Verdana"/>
              </a:rPr>
              <a:t>MARKET</a:t>
            </a:r>
            <a:endParaRPr sz="52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2584300" y="5097749"/>
            <a:ext cx="3423920" cy="114300"/>
          </a:xfrm>
          <a:custGeom>
            <a:avLst/>
            <a:gdLst/>
            <a:ahLst/>
            <a:cxnLst/>
            <a:rect l="l" t="t" r="r" b="b"/>
            <a:pathLst>
              <a:path w="3423919" h="114300">
                <a:moveTo>
                  <a:pt x="3423342" y="114300"/>
                </a:moveTo>
                <a:lnTo>
                  <a:pt x="0" y="114300"/>
                </a:lnTo>
                <a:lnTo>
                  <a:pt x="0" y="0"/>
                </a:lnTo>
                <a:lnTo>
                  <a:pt x="3423342" y="0"/>
                </a:lnTo>
                <a:lnTo>
                  <a:pt x="3423342" y="114300"/>
                </a:lnTo>
                <a:close/>
              </a:path>
            </a:pathLst>
          </a:custGeom>
          <a:solidFill>
            <a:srgbClr val="F9BF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2571600" y="3884899"/>
            <a:ext cx="3449320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b="1" spc="285" dirty="0">
                <a:solidFill>
                  <a:srgbClr val="F9BF40"/>
                </a:solidFill>
                <a:latin typeface="Arial"/>
                <a:cs typeface="Arial"/>
              </a:rPr>
              <a:t>18.7%</a:t>
            </a:r>
            <a:endParaRPr sz="9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730006" y="5377836"/>
            <a:ext cx="7192645" cy="817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200" spc="-130" dirty="0">
                <a:latin typeface="Verdana"/>
                <a:cs typeface="Verdana"/>
              </a:rPr>
              <a:t>Occupied </a:t>
            </a:r>
            <a:r>
              <a:rPr sz="5200" spc="-220" dirty="0">
                <a:latin typeface="Verdana"/>
                <a:cs typeface="Verdana"/>
              </a:rPr>
              <a:t>market</a:t>
            </a:r>
            <a:r>
              <a:rPr sz="5200" spc="-900" dirty="0">
                <a:latin typeface="Verdana"/>
                <a:cs typeface="Verdana"/>
              </a:rPr>
              <a:t> </a:t>
            </a:r>
            <a:r>
              <a:rPr sz="5200" spc="-175" dirty="0">
                <a:latin typeface="Verdana"/>
                <a:cs typeface="Verdana"/>
              </a:rPr>
              <a:t>share</a:t>
            </a:r>
            <a:endParaRPr sz="52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07911" y="1226226"/>
            <a:ext cx="7205345" cy="746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700" i="1" spc="985" dirty="0">
                <a:solidFill>
                  <a:srgbClr val="F9BF40"/>
                </a:solidFill>
                <a:latin typeface="Arial"/>
                <a:cs typeface="Arial"/>
              </a:rPr>
              <a:t>BUSINESS</a:t>
            </a:r>
            <a:r>
              <a:rPr sz="4700" i="1" spc="-330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4700" i="1" spc="1410" dirty="0">
                <a:solidFill>
                  <a:srgbClr val="F9BF40"/>
                </a:solidFill>
                <a:latin typeface="Arial"/>
                <a:cs typeface="Arial"/>
              </a:rPr>
              <a:t>MODEL</a:t>
            </a:r>
            <a:endParaRPr sz="47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90038" y="2852260"/>
            <a:ext cx="16977995" cy="650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4100" b="1" spc="114" dirty="0">
                <a:latin typeface="Arial"/>
                <a:cs typeface="Arial"/>
              </a:rPr>
              <a:t>We</a:t>
            </a:r>
            <a:r>
              <a:rPr sz="4100" b="1" spc="-70" dirty="0">
                <a:latin typeface="Arial"/>
                <a:cs typeface="Arial"/>
              </a:rPr>
              <a:t> </a:t>
            </a:r>
            <a:r>
              <a:rPr sz="4100" b="1" spc="65" dirty="0">
                <a:latin typeface="Arial"/>
                <a:cs typeface="Arial"/>
              </a:rPr>
              <a:t>charge</a:t>
            </a:r>
            <a:r>
              <a:rPr sz="4100" b="1" spc="-70" dirty="0">
                <a:latin typeface="Arial"/>
                <a:cs typeface="Arial"/>
              </a:rPr>
              <a:t> </a:t>
            </a:r>
            <a:r>
              <a:rPr sz="4100" b="1" spc="50" dirty="0">
                <a:latin typeface="Arial"/>
                <a:cs typeface="Arial"/>
              </a:rPr>
              <a:t>3%</a:t>
            </a:r>
            <a:r>
              <a:rPr sz="4100" b="1" spc="-70" dirty="0">
                <a:latin typeface="Arial"/>
                <a:cs typeface="Arial"/>
              </a:rPr>
              <a:t> </a:t>
            </a:r>
            <a:r>
              <a:rPr sz="4100" b="1" spc="105" dirty="0">
                <a:latin typeface="Arial"/>
                <a:cs typeface="Arial"/>
              </a:rPr>
              <a:t>on</a:t>
            </a:r>
            <a:r>
              <a:rPr sz="4100" b="1" spc="-70" dirty="0">
                <a:latin typeface="Arial"/>
                <a:cs typeface="Arial"/>
              </a:rPr>
              <a:t> </a:t>
            </a:r>
            <a:r>
              <a:rPr sz="4100" b="1" spc="245" dirty="0">
                <a:latin typeface="Arial"/>
                <a:cs typeface="Arial"/>
              </a:rPr>
              <a:t>the</a:t>
            </a:r>
            <a:r>
              <a:rPr sz="4100" b="1" spc="-70" dirty="0">
                <a:latin typeface="Arial"/>
                <a:cs typeface="Arial"/>
              </a:rPr>
              <a:t> </a:t>
            </a:r>
            <a:r>
              <a:rPr sz="4100" b="1" spc="229" dirty="0">
                <a:latin typeface="Arial"/>
                <a:cs typeface="Arial"/>
              </a:rPr>
              <a:t>amount</a:t>
            </a:r>
            <a:r>
              <a:rPr sz="4100" b="1" spc="-70" dirty="0">
                <a:latin typeface="Arial"/>
                <a:cs typeface="Arial"/>
              </a:rPr>
              <a:t> </a:t>
            </a:r>
            <a:r>
              <a:rPr sz="4100" b="1" spc="40" dirty="0">
                <a:latin typeface="Arial"/>
                <a:cs typeface="Arial"/>
              </a:rPr>
              <a:t>co</a:t>
            </a:r>
            <a:r>
              <a:rPr sz="5250" spc="60" baseline="-6349" dirty="0">
                <a:latin typeface="Arial"/>
                <a:cs typeface="Arial"/>
              </a:rPr>
              <a:t>.</a:t>
            </a:r>
            <a:r>
              <a:rPr sz="4100" b="1" spc="40" dirty="0">
                <a:latin typeface="Arial"/>
                <a:cs typeface="Arial"/>
              </a:rPr>
              <a:t>llateralized</a:t>
            </a:r>
            <a:r>
              <a:rPr sz="4100" b="1" spc="-70" dirty="0">
                <a:latin typeface="Arial"/>
                <a:cs typeface="Arial"/>
              </a:rPr>
              <a:t> </a:t>
            </a:r>
            <a:r>
              <a:rPr sz="4100" b="1" spc="65" dirty="0">
                <a:latin typeface="Arial"/>
                <a:cs typeface="Arial"/>
              </a:rPr>
              <a:t>by</a:t>
            </a:r>
            <a:r>
              <a:rPr sz="4100" b="1" spc="-70" dirty="0">
                <a:latin typeface="Arial"/>
                <a:cs typeface="Arial"/>
              </a:rPr>
              <a:t> </a:t>
            </a:r>
            <a:r>
              <a:rPr sz="4100" b="1" spc="245" dirty="0">
                <a:latin typeface="Arial"/>
                <a:cs typeface="Arial"/>
              </a:rPr>
              <a:t>the</a:t>
            </a:r>
            <a:r>
              <a:rPr sz="4100" b="1" spc="-70" dirty="0">
                <a:latin typeface="Arial"/>
                <a:cs typeface="Arial"/>
              </a:rPr>
              <a:t> </a:t>
            </a:r>
            <a:r>
              <a:rPr sz="4100" b="1" spc="90" dirty="0">
                <a:latin typeface="Arial"/>
                <a:cs typeface="Arial"/>
              </a:rPr>
              <a:t>brands</a:t>
            </a:r>
            <a:r>
              <a:rPr sz="4100" b="1" spc="-70" dirty="0">
                <a:latin typeface="Arial"/>
                <a:cs typeface="Arial"/>
              </a:rPr>
              <a:t> </a:t>
            </a:r>
            <a:r>
              <a:rPr sz="4100" b="1" spc="-30" dirty="0">
                <a:latin typeface="Arial"/>
                <a:cs typeface="Arial"/>
              </a:rPr>
              <a:t>as</a:t>
            </a:r>
            <a:r>
              <a:rPr sz="4100" b="1" spc="-70" dirty="0">
                <a:latin typeface="Arial"/>
                <a:cs typeface="Arial"/>
              </a:rPr>
              <a:t> </a:t>
            </a:r>
            <a:r>
              <a:rPr sz="4100" b="1" spc="60" dirty="0">
                <a:latin typeface="Arial"/>
                <a:cs typeface="Arial"/>
              </a:rPr>
              <a:t>fees</a:t>
            </a:r>
            <a:endParaRPr sz="41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22919" y="4196500"/>
            <a:ext cx="3700779" cy="18732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73455" marR="5080" indent="-961390">
              <a:lnSpc>
                <a:spcPct val="116599"/>
              </a:lnSpc>
              <a:spcBef>
                <a:spcPts val="100"/>
              </a:spcBef>
            </a:pPr>
            <a:r>
              <a:rPr sz="5200" i="1" spc="-25" dirty="0">
                <a:latin typeface="Arial"/>
                <a:cs typeface="Arial"/>
              </a:rPr>
              <a:t>Total</a:t>
            </a:r>
            <a:r>
              <a:rPr sz="5200" i="1" spc="-185" dirty="0">
                <a:latin typeface="Arial"/>
                <a:cs typeface="Arial"/>
              </a:rPr>
              <a:t> </a:t>
            </a:r>
            <a:r>
              <a:rPr sz="5200" i="1" spc="35" dirty="0">
                <a:latin typeface="Arial"/>
                <a:cs typeface="Arial"/>
              </a:rPr>
              <a:t>Market  </a:t>
            </a:r>
            <a:r>
              <a:rPr sz="5200" i="1" spc="-195" dirty="0">
                <a:latin typeface="Arial"/>
                <a:cs typeface="Arial"/>
              </a:rPr>
              <a:t>Kenya</a:t>
            </a:r>
            <a:endParaRPr sz="5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251868" y="6960636"/>
            <a:ext cx="343217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b="1" spc="265" dirty="0">
                <a:solidFill>
                  <a:srgbClr val="F9BF40"/>
                </a:solidFill>
                <a:latin typeface="Arial"/>
                <a:cs typeface="Arial"/>
              </a:rPr>
              <a:t>$</a:t>
            </a:r>
            <a:r>
              <a:rPr sz="9000" b="1" spc="-260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9000" b="1" spc="50" dirty="0">
                <a:solidFill>
                  <a:srgbClr val="F9BF40"/>
                </a:solidFill>
                <a:latin typeface="Arial"/>
                <a:cs typeface="Arial"/>
              </a:rPr>
              <a:t>3.6B</a:t>
            </a:r>
            <a:endParaRPr sz="9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449934" y="4196500"/>
            <a:ext cx="3390265" cy="18732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20725" marR="5080" indent="-708660">
              <a:lnSpc>
                <a:spcPct val="116599"/>
              </a:lnSpc>
              <a:spcBef>
                <a:spcPts val="100"/>
              </a:spcBef>
            </a:pPr>
            <a:r>
              <a:rPr sz="5200" i="1" spc="-270" dirty="0">
                <a:latin typeface="Arial"/>
                <a:cs typeface="Arial"/>
              </a:rPr>
              <a:t>1% </a:t>
            </a:r>
            <a:r>
              <a:rPr sz="5200" i="1" spc="-95" dirty="0">
                <a:latin typeface="Arial"/>
                <a:cs typeface="Arial"/>
              </a:rPr>
              <a:t>revenue  </a:t>
            </a:r>
            <a:r>
              <a:rPr sz="5200" i="1" spc="-150" dirty="0">
                <a:latin typeface="Arial"/>
                <a:cs typeface="Arial"/>
              </a:rPr>
              <a:t>Staked</a:t>
            </a:r>
            <a:endParaRPr sz="52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67173" y="6960636"/>
            <a:ext cx="443674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b="1" spc="265" dirty="0">
                <a:solidFill>
                  <a:srgbClr val="F9BF40"/>
                </a:solidFill>
                <a:latin typeface="Arial"/>
                <a:cs typeface="Arial"/>
              </a:rPr>
              <a:t>$</a:t>
            </a:r>
            <a:r>
              <a:rPr sz="9000" b="1" spc="-250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9000" b="1" spc="420" dirty="0">
                <a:solidFill>
                  <a:srgbClr val="F9BF40"/>
                </a:solidFill>
                <a:latin typeface="Arial"/>
                <a:cs typeface="Arial"/>
              </a:rPr>
              <a:t>36.8M</a:t>
            </a:r>
            <a:endParaRPr sz="9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998351" y="4327663"/>
            <a:ext cx="3009900" cy="103695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6600" i="1" spc="-905" dirty="0">
                <a:latin typeface="Arial"/>
                <a:cs typeface="Arial"/>
              </a:rPr>
              <a:t>F</a:t>
            </a:r>
            <a:r>
              <a:rPr sz="6600" i="1" spc="-405" dirty="0">
                <a:latin typeface="Arial"/>
                <a:cs typeface="Arial"/>
              </a:rPr>
              <a:t>ee</a:t>
            </a:r>
            <a:r>
              <a:rPr sz="6600" i="1" spc="-465" dirty="0">
                <a:latin typeface="Arial"/>
                <a:cs typeface="Arial"/>
              </a:rPr>
              <a:t>s</a:t>
            </a:r>
            <a:r>
              <a:rPr sz="6600" i="1" spc="-135" dirty="0">
                <a:latin typeface="Arial"/>
                <a:cs typeface="Arial"/>
              </a:rPr>
              <a:t>-</a:t>
            </a:r>
            <a:r>
              <a:rPr sz="6600" i="1" spc="-25" dirty="0">
                <a:latin typeface="Arial"/>
                <a:cs typeface="Arial"/>
              </a:rPr>
              <a:t>3</a:t>
            </a:r>
            <a:r>
              <a:rPr sz="6600" i="1" spc="-610" dirty="0">
                <a:latin typeface="Arial"/>
                <a:cs typeface="Arial"/>
              </a:rPr>
              <a:t>%</a:t>
            </a:r>
            <a:endParaRPr sz="66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835321" y="6960636"/>
            <a:ext cx="443674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b="1" spc="265" dirty="0">
                <a:solidFill>
                  <a:srgbClr val="F9BF40"/>
                </a:solidFill>
                <a:latin typeface="Arial"/>
                <a:cs typeface="Arial"/>
              </a:rPr>
              <a:t>$</a:t>
            </a:r>
            <a:r>
              <a:rPr sz="9000" b="1" spc="-250" dirty="0">
                <a:solidFill>
                  <a:srgbClr val="F9BF40"/>
                </a:solidFill>
                <a:latin typeface="Arial"/>
                <a:cs typeface="Arial"/>
              </a:rPr>
              <a:t> </a:t>
            </a:r>
            <a:r>
              <a:rPr sz="9000" b="1" spc="420" dirty="0">
                <a:solidFill>
                  <a:srgbClr val="F9BF40"/>
                </a:solidFill>
                <a:latin typeface="Arial"/>
                <a:cs typeface="Arial"/>
              </a:rPr>
              <a:t>1.08M</a:t>
            </a:r>
            <a:endParaRPr sz="9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158147" y="1030890"/>
            <a:ext cx="1099810" cy="12911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31968" y="1226226"/>
            <a:ext cx="5891530" cy="746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700" b="0" i="1" spc="1225" dirty="0">
                <a:solidFill>
                  <a:srgbClr val="F9BF40"/>
                </a:solidFill>
                <a:latin typeface="Arial"/>
                <a:cs typeface="Arial"/>
              </a:rPr>
              <a:t>COMPETITION</a:t>
            </a:r>
            <a:endParaRPr sz="47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7464" y="2895365"/>
            <a:ext cx="18117185" cy="36887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71170" marR="350520" algn="ctr">
              <a:lnSpc>
                <a:spcPct val="116100"/>
              </a:lnSpc>
              <a:spcBef>
                <a:spcPts val="95"/>
              </a:spcBef>
            </a:pPr>
            <a:r>
              <a:rPr sz="3500" b="1" spc="80" dirty="0">
                <a:latin typeface="Arial"/>
                <a:cs typeface="Arial"/>
              </a:rPr>
              <a:t>Star</a:t>
            </a:r>
            <a:r>
              <a:rPr sz="3500" b="1" spc="-70" dirty="0">
                <a:latin typeface="Arial"/>
                <a:cs typeface="Arial"/>
              </a:rPr>
              <a:t> </a:t>
            </a:r>
            <a:r>
              <a:rPr sz="3500" b="1" spc="55" dirty="0">
                <a:latin typeface="Arial"/>
                <a:cs typeface="Arial"/>
              </a:rPr>
              <a:t>Alliance</a:t>
            </a:r>
            <a:r>
              <a:rPr sz="3500" b="1" spc="-65" dirty="0">
                <a:latin typeface="Arial"/>
                <a:cs typeface="Arial"/>
              </a:rPr>
              <a:t> </a:t>
            </a:r>
            <a:r>
              <a:rPr sz="3500" spc="20" dirty="0">
                <a:latin typeface="Arial"/>
                <a:cs typeface="Arial"/>
              </a:rPr>
              <a:t>being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-95" dirty="0">
                <a:latin typeface="Arial"/>
                <a:cs typeface="Arial"/>
              </a:rPr>
              <a:t>a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25" dirty="0">
                <a:latin typeface="Arial"/>
                <a:cs typeface="Arial"/>
              </a:rPr>
              <a:t>company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100" dirty="0">
                <a:latin typeface="Arial"/>
                <a:cs typeface="Arial"/>
              </a:rPr>
              <a:t>that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-35" dirty="0">
                <a:latin typeface="Arial"/>
                <a:cs typeface="Arial"/>
              </a:rPr>
              <a:t>has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105" dirty="0">
                <a:latin typeface="Arial"/>
                <a:cs typeface="Arial"/>
              </a:rPr>
              <a:t>formed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10" dirty="0">
                <a:latin typeface="Arial"/>
                <a:cs typeface="Arial"/>
              </a:rPr>
              <a:t>an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-25" dirty="0">
                <a:latin typeface="Arial"/>
                <a:cs typeface="Arial"/>
              </a:rPr>
              <a:t>alliance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80" dirty="0">
                <a:latin typeface="Arial"/>
                <a:cs typeface="Arial"/>
              </a:rPr>
              <a:t>with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85" dirty="0">
                <a:latin typeface="Arial"/>
                <a:cs typeface="Arial"/>
              </a:rPr>
              <a:t>most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10" dirty="0">
                <a:latin typeface="Arial"/>
                <a:cs typeface="Arial"/>
              </a:rPr>
              <a:t>airlines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120" dirty="0">
                <a:latin typeface="Arial"/>
                <a:cs typeface="Arial"/>
              </a:rPr>
              <a:t>for</a:t>
            </a:r>
            <a:r>
              <a:rPr sz="3500" spc="-65" dirty="0">
                <a:latin typeface="Arial"/>
                <a:cs typeface="Arial"/>
              </a:rPr>
              <a:t> </a:t>
            </a:r>
            <a:r>
              <a:rPr sz="3500" spc="5" dirty="0">
                <a:latin typeface="Arial"/>
                <a:cs typeface="Arial"/>
              </a:rPr>
              <a:t>miles  </a:t>
            </a:r>
            <a:r>
              <a:rPr sz="3500" spc="95" dirty="0">
                <a:latin typeface="Arial"/>
                <a:cs typeface="Arial"/>
              </a:rPr>
              <a:t>redemption </a:t>
            </a:r>
            <a:r>
              <a:rPr sz="3500" spc="50" dirty="0">
                <a:latin typeface="Arial"/>
                <a:cs typeface="Arial"/>
              </a:rPr>
              <a:t>at </a:t>
            </a:r>
            <a:r>
              <a:rPr sz="3500" spc="40" dirty="0">
                <a:latin typeface="Arial"/>
                <a:cs typeface="Arial"/>
              </a:rPr>
              <a:t>hotels </a:t>
            </a:r>
            <a:r>
              <a:rPr sz="3500" spc="50" dirty="0">
                <a:latin typeface="Arial"/>
                <a:cs typeface="Arial"/>
              </a:rPr>
              <a:t>and </a:t>
            </a:r>
            <a:r>
              <a:rPr sz="3500" spc="35" dirty="0">
                <a:latin typeface="Arial"/>
                <a:cs typeface="Arial"/>
              </a:rPr>
              <a:t>management </a:t>
            </a:r>
            <a:r>
              <a:rPr sz="3500" spc="85" dirty="0">
                <a:latin typeface="Arial"/>
                <a:cs typeface="Arial"/>
              </a:rPr>
              <a:t>of </a:t>
            </a:r>
            <a:r>
              <a:rPr sz="3500" spc="90" dirty="0">
                <a:latin typeface="Arial"/>
                <a:cs typeface="Arial"/>
              </a:rPr>
              <a:t>tier </a:t>
            </a:r>
            <a:r>
              <a:rPr sz="3500" spc="-45" dirty="0">
                <a:latin typeface="Arial"/>
                <a:cs typeface="Arial"/>
              </a:rPr>
              <a:t>services </a:t>
            </a:r>
            <a:r>
              <a:rPr sz="3500" spc="-35" dirty="0">
                <a:latin typeface="Arial"/>
                <a:cs typeface="Arial"/>
              </a:rPr>
              <a:t>has </a:t>
            </a:r>
            <a:r>
              <a:rPr sz="3500" spc="-10" dirty="0">
                <a:latin typeface="Arial"/>
                <a:cs typeface="Arial"/>
              </a:rPr>
              <a:t>already </a:t>
            </a:r>
            <a:r>
              <a:rPr sz="3500" spc="15" dirty="0">
                <a:latin typeface="Arial"/>
                <a:cs typeface="Arial"/>
              </a:rPr>
              <a:t>established </a:t>
            </a:r>
            <a:r>
              <a:rPr sz="3500" spc="-95" dirty="0">
                <a:latin typeface="Arial"/>
                <a:cs typeface="Arial"/>
              </a:rPr>
              <a:t>a  </a:t>
            </a:r>
            <a:r>
              <a:rPr sz="3500" spc="50" dirty="0">
                <a:latin typeface="Arial"/>
                <a:cs typeface="Arial"/>
              </a:rPr>
              <a:t>connection </a:t>
            </a:r>
            <a:r>
              <a:rPr sz="3500" spc="80" dirty="0">
                <a:latin typeface="Arial"/>
                <a:cs typeface="Arial"/>
              </a:rPr>
              <a:t>with</a:t>
            </a:r>
            <a:r>
              <a:rPr sz="3500" spc="-685" dirty="0">
                <a:latin typeface="Arial"/>
                <a:cs typeface="Arial"/>
              </a:rPr>
              <a:t> </a:t>
            </a:r>
            <a:r>
              <a:rPr sz="3500" spc="25" dirty="0">
                <a:latin typeface="Arial"/>
                <a:cs typeface="Arial"/>
              </a:rPr>
              <a:t>over </a:t>
            </a:r>
            <a:r>
              <a:rPr sz="3500" spc="45" dirty="0">
                <a:latin typeface="Arial"/>
                <a:cs typeface="Arial"/>
              </a:rPr>
              <a:t>25 </a:t>
            </a:r>
            <a:r>
              <a:rPr sz="3500" spc="10" dirty="0">
                <a:latin typeface="Arial"/>
                <a:cs typeface="Arial"/>
              </a:rPr>
              <a:t>airlines </a:t>
            </a:r>
            <a:r>
              <a:rPr sz="3500" spc="50" dirty="0">
                <a:latin typeface="Arial"/>
                <a:cs typeface="Arial"/>
              </a:rPr>
              <a:t>and </a:t>
            </a:r>
            <a:r>
              <a:rPr sz="3500" spc="45" dirty="0">
                <a:latin typeface="Arial"/>
                <a:cs typeface="Arial"/>
              </a:rPr>
              <a:t>1200 </a:t>
            </a:r>
            <a:r>
              <a:rPr sz="3500" spc="50" dirty="0">
                <a:latin typeface="Arial"/>
                <a:cs typeface="Arial"/>
              </a:rPr>
              <a:t>airports.</a:t>
            </a:r>
            <a:endParaRPr sz="35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4100">
              <a:latin typeface="Arial"/>
              <a:cs typeface="Arial"/>
            </a:endParaRPr>
          </a:p>
          <a:p>
            <a:pPr marL="12700" marR="5080" algn="ctr">
              <a:lnSpc>
                <a:spcPct val="115799"/>
              </a:lnSpc>
              <a:spcBef>
                <a:spcPts val="5"/>
              </a:spcBef>
            </a:pPr>
            <a:r>
              <a:rPr sz="3400" b="1" spc="-95" dirty="0">
                <a:latin typeface="Arial"/>
                <a:cs typeface="Arial"/>
              </a:rPr>
              <a:t>QUIBEE</a:t>
            </a:r>
            <a:r>
              <a:rPr sz="3400" b="1" spc="-65" dirty="0">
                <a:latin typeface="Arial"/>
                <a:cs typeface="Arial"/>
              </a:rPr>
              <a:t> </a:t>
            </a:r>
            <a:r>
              <a:rPr sz="3400" spc="-55" dirty="0">
                <a:latin typeface="Arial"/>
                <a:cs typeface="Arial"/>
              </a:rPr>
              <a:t>is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-30" dirty="0">
                <a:latin typeface="Arial"/>
                <a:cs typeface="Arial"/>
              </a:rPr>
              <a:t>also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70" dirty="0">
                <a:latin typeface="Arial"/>
                <a:cs typeface="Arial"/>
              </a:rPr>
              <a:t>domain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-15" dirty="0">
                <a:latin typeface="Arial"/>
                <a:cs typeface="Arial"/>
              </a:rPr>
              <a:t>specific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105" dirty="0">
                <a:latin typeface="Arial"/>
                <a:cs typeface="Arial"/>
              </a:rPr>
              <a:t>on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55" dirty="0">
                <a:latin typeface="Arial"/>
                <a:cs typeface="Arial"/>
              </a:rPr>
              <a:t>brands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100" dirty="0">
                <a:latin typeface="Arial"/>
                <a:cs typeface="Arial"/>
              </a:rPr>
              <a:t>that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55" dirty="0">
                <a:latin typeface="Arial"/>
                <a:cs typeface="Arial"/>
              </a:rPr>
              <a:t>work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80" dirty="0">
                <a:latin typeface="Arial"/>
                <a:cs typeface="Arial"/>
              </a:rPr>
              <a:t>with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-25" dirty="0">
                <a:latin typeface="Arial"/>
                <a:cs typeface="Arial"/>
              </a:rPr>
              <a:t>each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110" dirty="0">
                <a:latin typeface="Arial"/>
                <a:cs typeface="Arial"/>
              </a:rPr>
              <a:t>other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45" dirty="0">
                <a:latin typeface="Arial"/>
                <a:cs typeface="Arial"/>
              </a:rPr>
              <a:t>and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90" dirty="0">
                <a:latin typeface="Arial"/>
                <a:cs typeface="Arial"/>
              </a:rPr>
              <a:t>their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70" dirty="0">
                <a:latin typeface="Arial"/>
                <a:cs typeface="Arial"/>
              </a:rPr>
              <a:t>model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85" dirty="0">
                <a:latin typeface="Arial"/>
                <a:cs typeface="Arial"/>
              </a:rPr>
              <a:t>of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60" dirty="0">
                <a:latin typeface="Arial"/>
                <a:cs typeface="Arial"/>
              </a:rPr>
              <a:t>token  </a:t>
            </a:r>
            <a:r>
              <a:rPr sz="3400" spc="25" dirty="0">
                <a:latin typeface="Arial"/>
                <a:cs typeface="Arial"/>
              </a:rPr>
              <a:t>allocation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-55" dirty="0">
                <a:latin typeface="Arial"/>
                <a:cs typeface="Arial"/>
              </a:rPr>
              <a:t>is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80" dirty="0">
                <a:latin typeface="Arial"/>
                <a:cs typeface="Arial"/>
              </a:rPr>
              <a:t>quite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80" dirty="0">
                <a:latin typeface="Arial"/>
                <a:cs typeface="Arial"/>
              </a:rPr>
              <a:t>different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120" dirty="0">
                <a:latin typeface="Arial"/>
                <a:cs typeface="Arial"/>
              </a:rPr>
              <a:t>for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90" dirty="0">
                <a:latin typeface="Arial"/>
                <a:cs typeface="Arial"/>
              </a:rPr>
              <a:t>the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30" dirty="0">
                <a:latin typeface="Arial"/>
                <a:cs typeface="Arial"/>
              </a:rPr>
              <a:t>tokens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30" dirty="0">
                <a:latin typeface="Arial"/>
                <a:cs typeface="Arial"/>
              </a:rPr>
              <a:t>awarded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145" dirty="0">
                <a:latin typeface="Arial"/>
                <a:cs typeface="Arial"/>
              </a:rPr>
              <a:t>to</a:t>
            </a:r>
            <a:r>
              <a:rPr sz="3400" spc="-60" dirty="0">
                <a:latin typeface="Arial"/>
                <a:cs typeface="Arial"/>
              </a:rPr>
              <a:t> </a:t>
            </a:r>
            <a:r>
              <a:rPr sz="3400" spc="30" dirty="0">
                <a:latin typeface="Arial"/>
                <a:cs typeface="Arial"/>
              </a:rPr>
              <a:t>consumers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20" dirty="0">
                <a:latin typeface="Arial"/>
                <a:cs typeface="Arial"/>
              </a:rPr>
              <a:t>are</a:t>
            </a:r>
            <a:r>
              <a:rPr sz="3400" spc="-65" dirty="0">
                <a:latin typeface="Arial"/>
                <a:cs typeface="Arial"/>
              </a:rPr>
              <a:t> </a:t>
            </a:r>
            <a:r>
              <a:rPr sz="3400" spc="-10" dirty="0">
                <a:latin typeface="Arial"/>
                <a:cs typeface="Arial"/>
              </a:rPr>
              <a:t>volatile.</a:t>
            </a:r>
            <a:endParaRPr sz="3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Words>567</Words>
  <Application>Microsoft Office PowerPoint</Application>
  <PresentationFormat>Custom</PresentationFormat>
  <Paragraphs>57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DejaVu Sans Condensed</vt:lpstr>
      <vt:lpstr>Noto Sans Arabic ExtCond</vt:lpstr>
      <vt:lpstr>Noto Sans Display Condensed ExtraBold</vt:lpstr>
      <vt:lpstr>TeX Gyre Adventor</vt:lpstr>
      <vt:lpstr>Verdana</vt:lpstr>
      <vt:lpstr>Office Theme</vt:lpstr>
      <vt:lpstr>PowerPoint Presentation</vt:lpstr>
      <vt:lpstr>THE PROBLEM</vt:lpstr>
      <vt:lpstr>THE SOLUTION</vt:lpstr>
      <vt:lpstr>WHAT IS GEMA?</vt:lpstr>
      <vt:lpstr>HOW GEMA WORKS?</vt:lpstr>
      <vt:lpstr>THE GEMA BLOCKCHAIN?</vt:lpstr>
      <vt:lpstr>PowerPoint Presentation</vt:lpstr>
      <vt:lpstr>PowerPoint Presentation</vt:lpstr>
      <vt:lpstr>COMPETITION</vt:lpstr>
      <vt:lpstr>GO-TO MARKET</vt:lpstr>
      <vt:lpstr>MEET OUR TEAM</vt:lpstr>
      <vt:lpstr>WE    APPRECIATE 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User</cp:lastModifiedBy>
  <cp:revision>1</cp:revision>
  <dcterms:created xsi:type="dcterms:W3CDTF">2022-06-26T10:11:11Z</dcterms:created>
  <dcterms:modified xsi:type="dcterms:W3CDTF">2022-06-26T10:19:17Z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2022-06-26T00:00:00Z</vt:filetime>
  </property>
</Properties>
</file>